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ov" ContentType="video/unknown"/>
  <Override PartName="/ppt/media/media2.mov" ContentType="video/unknown"/>
  <Override PartName="/ppt/media/media3.mov" ContentType="video/unknown"/>
  <Override PartName="/ppt/media/media4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Pct val="70000"/>
      <a:buFontTx/>
      <a:buChar char="-"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1pPr>
    <a:lvl2pPr marL="457200" marR="0" indent="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Pct val="70000"/>
      <a:buFontTx/>
      <a:buChar char="-"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2pPr>
    <a:lvl3pPr marL="914400" marR="0" indent="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Pct val="70000"/>
      <a:buFontTx/>
      <a:buChar char="-"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3pPr>
    <a:lvl4pPr marL="1371600" marR="0" indent="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Pct val="70000"/>
      <a:buFontTx/>
      <a:buChar char="-"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4pPr>
    <a:lvl5pPr marL="1828800" marR="0" indent="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Pct val="70000"/>
      <a:buFontTx/>
      <a:buChar char="-"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Tx/>
      <a:buFontTx/>
      <a:buNone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Tx/>
      <a:buFontTx/>
      <a:buNone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Tx/>
      <a:buFontTx/>
      <a:buNone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1500"/>
      </a:spcBef>
      <a:spcAft>
        <a:spcPts val="0"/>
      </a:spcAft>
      <a:buClr>
        <a:srgbClr val="EEC85E"/>
      </a:buClr>
      <a:buSzTx/>
      <a:buFontTx/>
      <a:buNone/>
      <a:tabLst/>
      <a:defRPr b="0" baseline="0" cap="none" i="0" spc="0" strike="noStrike" sz="6000" u="none" kumimoji="0" normalizeH="0">
        <a:ln>
          <a:noFill/>
        </a:ln>
        <a:solidFill>
          <a:srgbClr val="009999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9999"/>
        </a:fontRef>
        <a:srgbClr val="009999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CDDD2"/>
          </a:solidFill>
        </a:fill>
      </a:tcStyle>
    </a:wholeTbl>
    <a:band2H>
      <a:tcTxStyle b="def" i="def"/>
      <a:tcStyle>
        <a:tcBdr/>
        <a:fill>
          <a:solidFill>
            <a:srgbClr val="E7EFEA"/>
          </a:solidFill>
        </a:fill>
      </a:tcStyle>
    </a:band2H>
    <a:firstCol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635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635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9999"/>
        </a:fontRef>
        <a:srgbClr val="009999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2E6E6"/>
          </a:solidFill>
        </a:fill>
      </a:tcStyle>
    </a:wholeTbl>
    <a:band2H>
      <a:tcTxStyle b="def" i="def"/>
      <a:tcStyle>
        <a:tcBdr/>
        <a:fill>
          <a:solidFill>
            <a:srgbClr val="F1F3F3"/>
          </a:solidFill>
        </a:fill>
      </a:tcStyle>
    </a:band2H>
    <a:firstCol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635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635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9999"/>
        </a:fontRef>
        <a:srgbClr val="009999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FD5CF"/>
          </a:solidFill>
        </a:fill>
      </a:tcStyle>
    </a:wholeTbl>
    <a:band2H>
      <a:tcTxStyle b="def" i="def"/>
      <a:tcStyle>
        <a:tcBdr/>
        <a:fill>
          <a:solidFill>
            <a:srgbClr val="E9EBE9"/>
          </a:solidFill>
        </a:fill>
      </a:tcStyle>
    </a:band2H>
    <a:firstCol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635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635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9999"/>
        </a:fontRef>
        <a:srgbClr val="0099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FE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9999"/>
        </a:fontRef>
        <a:srgbClr val="0099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009999"/>
              </a:solidFill>
              <a:prstDash val="solid"/>
              <a:round/>
            </a:ln>
          </a:top>
          <a:bottom>
            <a:ln w="25400" cap="flat">
              <a:solidFill>
                <a:srgbClr val="0099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A"/>
          </a:solidFill>
        </a:fill>
      </a:tcStyle>
    </a:lastRow>
    <a:fir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9999"/>
              </a:solidFill>
              <a:prstDash val="solid"/>
              <a:round/>
            </a:ln>
          </a:top>
          <a:bottom>
            <a:ln w="25400" cap="flat">
              <a:solidFill>
                <a:srgbClr val="0099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9999"/>
        </a:fontRef>
        <a:srgbClr val="009999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9999"/>
          </a:solidFill>
        </a:fill>
      </a:tcStyle>
    </a:firstCol>
    <a:la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635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9999"/>
          </a:solidFill>
        </a:fill>
      </a:tcStyle>
    </a:lastRow>
    <a:fir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635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00999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solidFill>
            <a:srgbClr val="EAEAEA">
              <a:alpha val="20000"/>
            </a:srgbClr>
          </a:solidFill>
        </a:fill>
      </a:tcStyle>
    </a:firstCol>
    <a:la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88900" cap="flat">
              <a:solidFill>
                <a:srgbClr val="EAEAEA"/>
              </a:solidFill>
              <a:prstDash val="solid"/>
              <a:round/>
            </a:ln>
          </a:top>
          <a:bottom>
            <a:ln w="127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EAEAEA"/>
        </a:fontRef>
        <a:srgbClr val="EAEAEA"/>
      </a:tcTxStyle>
      <a:tcStyle>
        <a:tcBdr>
          <a:left>
            <a:ln w="12700" cap="flat">
              <a:solidFill>
                <a:srgbClr val="EAEAEA"/>
              </a:solidFill>
              <a:prstDash val="solid"/>
              <a:round/>
            </a:ln>
          </a:left>
          <a:right>
            <a:ln w="12700" cap="flat">
              <a:solidFill>
                <a:srgbClr val="EAEAEA"/>
              </a:solidFill>
              <a:prstDash val="solid"/>
              <a:round/>
            </a:ln>
          </a:right>
          <a:top>
            <a:ln w="12700" cap="flat">
              <a:solidFill>
                <a:srgbClr val="EAEAEA"/>
              </a:solidFill>
              <a:prstDash val="solid"/>
              <a:round/>
            </a:ln>
          </a:top>
          <a:bottom>
            <a:ln w="25400" cap="flat">
              <a:solidFill>
                <a:srgbClr val="EAEAEA"/>
              </a:solidFill>
              <a:prstDash val="solid"/>
              <a:round/>
            </a:ln>
          </a:bottom>
          <a:insideH>
            <a:ln w="12700" cap="flat">
              <a:solidFill>
                <a:srgbClr val="EAEAEA"/>
              </a:solidFill>
              <a:prstDash val="solid"/>
              <a:round/>
            </a:ln>
          </a:insideH>
          <a:insideV>
            <a:ln w="12700" cap="flat">
              <a:solidFill>
                <a:srgbClr val="EAEAE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hape 3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1pPr>
    <a:lvl2pPr indent="2286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2pPr>
    <a:lvl3pPr indent="4572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3pPr>
    <a:lvl4pPr indent="6858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4pPr>
    <a:lvl5pPr indent="9144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5pPr>
    <a:lvl6pPr indent="11430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6pPr>
    <a:lvl7pPr indent="13716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7pPr>
    <a:lvl8pPr indent="16002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8pPr>
    <a:lvl9pPr indent="1828800" defTabSz="1828800" latinLnBrk="0">
      <a:spcBef>
        <a:spcPts val="800"/>
      </a:spcBef>
      <a:defRPr sz="2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4419599" y="3200400"/>
            <a:ext cx="15544801" cy="3657600"/>
          </a:xfrm>
          <a:prstGeom prst="rect">
            <a:avLst/>
          </a:prstGeom>
        </p:spPr>
        <p:txBody>
          <a:bodyPr anchor="b"/>
          <a:lstStyle>
            <a:lvl1pPr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5791200" y="7467600"/>
            <a:ext cx="12801600" cy="35052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700"/>
              </a:spcBef>
              <a:defRPr sz="7000"/>
            </a:lvl1pPr>
            <a:lvl2pPr marL="1171575" indent="-714375" algn="ctr">
              <a:spcBef>
                <a:spcPts val="1700"/>
              </a:spcBef>
              <a:defRPr sz="7000"/>
            </a:lvl2pPr>
            <a:lvl3pPr marL="1581150" indent="-666750" algn="ctr">
              <a:spcBef>
                <a:spcPts val="1700"/>
              </a:spcBef>
              <a:defRPr sz="7000"/>
            </a:lvl3pPr>
            <a:lvl4pPr marL="2171700" indent="-800100" algn="ctr">
              <a:spcBef>
                <a:spcPts val="1700"/>
              </a:spcBef>
              <a:defRPr sz="7000"/>
            </a:lvl4pPr>
            <a:lvl5pPr marL="2628900" indent="-800100" algn="ctr">
              <a:spcBef>
                <a:spcPts val="1700"/>
              </a:spcBef>
              <a:defRPr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ext Box 23"/>
          <p:cNvSpPr txBox="1"/>
          <p:nvPr/>
        </p:nvSpPr>
        <p:spPr>
          <a:xfrm>
            <a:off x="10911840" y="12496800"/>
            <a:ext cx="2865121" cy="512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spcBef>
                <a:spcPts val="0"/>
              </a:spcBef>
              <a:buSzTx/>
              <a:buNone/>
              <a:defRPr sz="2400">
                <a:solidFill>
                  <a:srgbClr val="EAEAEA"/>
                </a:solidFill>
              </a:defRPr>
            </a:lvl1pPr>
          </a:lstStyle>
          <a:p>
            <a:pPr/>
            <a:r>
              <a:t>Chapter Seven</a:t>
            </a:r>
          </a:p>
        </p:txBody>
      </p:sp>
      <p:sp>
        <p:nvSpPr>
          <p:cNvPr id="15" name="Rectangle 24"/>
          <p:cNvSpPr txBox="1"/>
          <p:nvPr/>
        </p:nvSpPr>
        <p:spPr>
          <a:xfrm>
            <a:off x="79919" y="12626973"/>
            <a:ext cx="2129012" cy="126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6435" tIns="126435" rIns="126435" bIns="126435">
            <a:spAutoFit/>
          </a:bodyPr>
          <a:lstStyle>
            <a:lvl1pPr defTabSz="2600960">
              <a:spcBef>
                <a:spcPts val="0"/>
              </a:spcBef>
              <a:buClrTx/>
              <a:buSzTx/>
              <a:buNone/>
              <a:defRPr b="1" i="1" sz="6600">
                <a:solidFill>
                  <a:srgbClr val="50009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19921220" y="12888843"/>
            <a:ext cx="500381" cy="51283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ClrTx/>
              <a:buSz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3962400" y="546099"/>
            <a:ext cx="6016627" cy="232410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10198100" y="546099"/>
            <a:ext cx="10223500" cy="117062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3"/>
          <p:cNvSpPr/>
          <p:nvPr>
            <p:ph type="body" sz="quarter" idx="21"/>
          </p:nvPr>
        </p:nvSpPr>
        <p:spPr>
          <a:xfrm>
            <a:off x="3962399" y="2870200"/>
            <a:ext cx="6016628" cy="938212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>
                <a:srgbClr val="EEC85E"/>
              </a:buClr>
              <a:defRPr sz="2400"/>
            </a:pP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6632575" y="9601199"/>
            <a:ext cx="10972802" cy="11334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104" name="Picture Placeholder 2"/>
          <p:cNvSpPr/>
          <p:nvPr>
            <p:ph type="pic" sz="half" idx="21"/>
          </p:nvPr>
        </p:nvSpPr>
        <p:spPr>
          <a:xfrm>
            <a:off x="6632575" y="1225549"/>
            <a:ext cx="10972802" cy="822960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6632575" y="10734675"/>
            <a:ext cx="10972802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400"/>
            </a:lvl1pPr>
            <a:lvl2pPr marL="0" indent="457200">
              <a:spcBef>
                <a:spcPts val="600"/>
              </a:spcBef>
              <a:buSzTx/>
              <a:buNone/>
              <a:defRPr sz="2400"/>
            </a:lvl2pPr>
            <a:lvl3pPr marL="0" indent="914400">
              <a:spcBef>
                <a:spcPts val="600"/>
              </a:spcBef>
              <a:buSzTx/>
              <a:buNone/>
              <a:defRPr sz="2400"/>
            </a:lvl3pPr>
            <a:lvl4pPr marL="0" indent="1371600">
              <a:spcBef>
                <a:spcPts val="600"/>
              </a:spcBef>
              <a:buSzTx/>
              <a:buNone/>
              <a:defRPr sz="2400"/>
            </a:lvl4pPr>
            <a:lvl5pPr marL="0" indent="1828800">
              <a:spcBef>
                <a:spcPts val="60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4419599" y="4260850"/>
            <a:ext cx="15544801" cy="2940050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lnSpc>
                <a:spcPct val="90000"/>
              </a:lnSpc>
              <a:defRPr sz="7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1"/>
          </a:xfrm>
          <a:prstGeom prst="rect">
            <a:avLst/>
          </a:prstGeom>
        </p:spPr>
        <p:txBody>
          <a:bodyPr lIns="88900" tIns="88900" rIns="88900" bIns="88900"/>
          <a:lstStyle>
            <a:lvl1pPr marL="0" indent="0" algn="ctr">
              <a:lnSpc>
                <a:spcPct val="90000"/>
              </a:lnSpc>
              <a:spcBef>
                <a:spcPts val="1700"/>
              </a:spcBef>
              <a:defRPr b="1" sz="46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/>
          <p:nvPr>
            <p:ph type="title"/>
          </p:nvPr>
        </p:nvSpPr>
        <p:spPr>
          <a:xfrm>
            <a:off x="5029200" y="1219199"/>
            <a:ext cx="14325600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lnSpc>
                <a:spcPct val="90000"/>
              </a:lnSpc>
              <a:defRPr sz="7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sz="half" idx="1"/>
          </p:nvPr>
        </p:nvSpPr>
        <p:spPr>
          <a:xfrm>
            <a:off x="5029200" y="3962400"/>
            <a:ext cx="14325600" cy="8229600"/>
          </a:xfrm>
          <a:prstGeom prst="rect">
            <a:avLst/>
          </a:prstGeom>
        </p:spPr>
        <p:txBody>
          <a:bodyPr lIns="88900" tIns="88900" rIns="88900" bIns="88900"/>
          <a:lstStyle>
            <a:lvl1pPr marL="547687" indent="-547687">
              <a:lnSpc>
                <a:spcPct val="90000"/>
              </a:lnSpc>
              <a:spcBef>
                <a:spcPts val="1700"/>
              </a:spcBef>
              <a:buSzPct val="100000"/>
              <a:buChar char="•"/>
              <a:defRPr b="1" sz="4600">
                <a:latin typeface="Arial"/>
                <a:ea typeface="Arial"/>
                <a:cs typeface="Arial"/>
                <a:sym typeface="Arial"/>
              </a:defRPr>
            </a:lvl1pPr>
            <a:lvl2pPr marL="1041400" indent="-584200">
              <a:lnSpc>
                <a:spcPct val="90000"/>
              </a:lnSpc>
              <a:spcBef>
                <a:spcPts val="1700"/>
              </a:spcBef>
              <a:buChar char="–"/>
              <a:defRPr b="1" sz="4600">
                <a:latin typeface="Arial"/>
                <a:ea typeface="Arial"/>
                <a:cs typeface="Arial"/>
                <a:sym typeface="Arial"/>
              </a:defRPr>
            </a:lvl2pPr>
            <a:lvl3pPr marL="1498600" indent="-584200">
              <a:lnSpc>
                <a:spcPct val="90000"/>
              </a:lnSpc>
              <a:spcBef>
                <a:spcPts val="1700"/>
              </a:spcBef>
              <a:buChar char="»"/>
              <a:defRPr b="1" sz="4600">
                <a:latin typeface="Arial"/>
                <a:ea typeface="Arial"/>
                <a:cs typeface="Arial"/>
                <a:sym typeface="Arial"/>
              </a:defRPr>
            </a:lvl3pPr>
            <a:lvl4pPr marL="1934935" indent="-563335">
              <a:lnSpc>
                <a:spcPct val="90000"/>
              </a:lnSpc>
              <a:spcBef>
                <a:spcPts val="1700"/>
              </a:spcBef>
              <a:defRPr b="1" sz="4600">
                <a:latin typeface="Arial"/>
                <a:ea typeface="Arial"/>
                <a:cs typeface="Arial"/>
                <a:sym typeface="Arial"/>
              </a:defRPr>
            </a:lvl4pPr>
            <a:lvl5pPr marL="2392135" indent="-563335">
              <a:lnSpc>
                <a:spcPct val="90000"/>
              </a:lnSpc>
              <a:spcBef>
                <a:spcPts val="1700"/>
              </a:spcBef>
              <a:buChar char="–"/>
              <a:defRPr b="1"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/>
          <p:nvPr>
            <p:ph type="title"/>
          </p:nvPr>
        </p:nvSpPr>
        <p:spPr>
          <a:xfrm>
            <a:off x="5029200" y="1219199"/>
            <a:ext cx="14325600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lnSpc>
                <a:spcPct val="90000"/>
              </a:lnSpc>
              <a:defRPr sz="7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sz="half" idx="1"/>
          </p:nvPr>
        </p:nvSpPr>
        <p:spPr>
          <a:xfrm>
            <a:off x="5029200" y="3962400"/>
            <a:ext cx="14325600" cy="8229600"/>
          </a:xfrm>
          <a:prstGeom prst="rect">
            <a:avLst/>
          </a:prstGeom>
        </p:spPr>
        <p:txBody>
          <a:bodyPr lIns="88900" tIns="88900" rIns="88900" bIns="88900"/>
          <a:lstStyle>
            <a:lvl1pPr marL="547687" indent="-547687">
              <a:lnSpc>
                <a:spcPct val="90000"/>
              </a:lnSpc>
              <a:spcBef>
                <a:spcPts val="1700"/>
              </a:spcBef>
              <a:buSzPct val="100000"/>
              <a:buChar char="•"/>
              <a:defRPr b="1" sz="4600">
                <a:latin typeface="Arial"/>
                <a:ea typeface="Arial"/>
                <a:cs typeface="Arial"/>
                <a:sym typeface="Arial"/>
              </a:defRPr>
            </a:lvl1pPr>
            <a:lvl2pPr marL="1041400" indent="-584200">
              <a:lnSpc>
                <a:spcPct val="90000"/>
              </a:lnSpc>
              <a:spcBef>
                <a:spcPts val="1700"/>
              </a:spcBef>
              <a:buChar char="–"/>
              <a:defRPr b="1" sz="4600">
                <a:latin typeface="Arial"/>
                <a:ea typeface="Arial"/>
                <a:cs typeface="Arial"/>
                <a:sym typeface="Arial"/>
              </a:defRPr>
            </a:lvl2pPr>
            <a:lvl3pPr marL="1498600" indent="-584200">
              <a:lnSpc>
                <a:spcPct val="90000"/>
              </a:lnSpc>
              <a:spcBef>
                <a:spcPts val="1700"/>
              </a:spcBef>
              <a:buChar char="»"/>
              <a:defRPr b="1" sz="4600">
                <a:latin typeface="Arial"/>
                <a:ea typeface="Arial"/>
                <a:cs typeface="Arial"/>
                <a:sym typeface="Arial"/>
              </a:defRPr>
            </a:lvl3pPr>
            <a:lvl4pPr marL="1934935" indent="-563335">
              <a:lnSpc>
                <a:spcPct val="90000"/>
              </a:lnSpc>
              <a:spcBef>
                <a:spcPts val="1700"/>
              </a:spcBef>
              <a:defRPr b="1" sz="4600">
                <a:latin typeface="Arial"/>
                <a:ea typeface="Arial"/>
                <a:cs typeface="Arial"/>
                <a:sym typeface="Arial"/>
              </a:defRPr>
            </a:lvl4pPr>
            <a:lvl5pPr marL="2392135" indent="-563335">
              <a:lnSpc>
                <a:spcPct val="90000"/>
              </a:lnSpc>
              <a:spcBef>
                <a:spcPts val="1700"/>
              </a:spcBef>
              <a:buChar char="–"/>
              <a:defRPr b="1"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xfrm>
            <a:off x="4492625" y="8813800"/>
            <a:ext cx="15544801" cy="2724151"/>
          </a:xfrm>
          <a:prstGeom prst="rect">
            <a:avLst/>
          </a:prstGeom>
        </p:spPr>
        <p:txBody>
          <a:bodyPr lIns="88900" tIns="88900" rIns="88900" bIns="88900" anchor="t"/>
          <a:lstStyle>
            <a:lvl1pPr algn="l">
              <a:lnSpc>
                <a:spcPct val="90000"/>
              </a:lnSpc>
              <a:defRPr cap="all" sz="7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lIns="88900" tIns="88900" rIns="88900" bIns="88900" anchor="b"/>
          <a:lstStyle>
            <a:lvl1pPr marL="0" indent="0">
              <a:lnSpc>
                <a:spcPct val="90000"/>
              </a:lnSpc>
              <a:spcBef>
                <a:spcPts val="1400"/>
              </a:spcBef>
              <a:defRPr b="1" sz="38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90000"/>
              </a:lnSpc>
              <a:spcBef>
                <a:spcPts val="14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90000"/>
              </a:lnSpc>
              <a:spcBef>
                <a:spcPts val="14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90000"/>
              </a:lnSpc>
              <a:spcBef>
                <a:spcPts val="14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90000"/>
              </a:lnSpc>
              <a:spcBef>
                <a:spcPts val="14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5029200" y="1219199"/>
            <a:ext cx="14325600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lnSpc>
                <a:spcPct val="90000"/>
              </a:lnSpc>
              <a:defRPr sz="7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5029200" y="3962400"/>
            <a:ext cx="7010401" cy="8229600"/>
          </a:xfrm>
          <a:prstGeom prst="rect">
            <a:avLst/>
          </a:prstGeom>
        </p:spPr>
        <p:txBody>
          <a:bodyPr lIns="88900" tIns="88900" rIns="88900" bIns="88900"/>
          <a:lstStyle>
            <a:lvl1pPr marL="530678" indent="-530678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b="1" sz="5200">
                <a:latin typeface="Arial"/>
                <a:ea typeface="Arial"/>
                <a:cs typeface="Arial"/>
                <a:sym typeface="Arial"/>
              </a:defRPr>
            </a:lvl1pPr>
            <a:lvl2pPr marL="952500" indent="-495300">
              <a:lnSpc>
                <a:spcPct val="90000"/>
              </a:lnSpc>
              <a:spcBef>
                <a:spcPts val="2000"/>
              </a:spcBef>
              <a:buChar char="–"/>
              <a:defRPr b="1" sz="5200">
                <a:latin typeface="Arial"/>
                <a:ea typeface="Arial"/>
                <a:cs typeface="Arial"/>
                <a:sym typeface="Arial"/>
              </a:defRPr>
            </a:lvl2pPr>
            <a:lvl3pPr marL="1508760" indent="-594360">
              <a:lnSpc>
                <a:spcPct val="90000"/>
              </a:lnSpc>
              <a:spcBef>
                <a:spcPts val="2000"/>
              </a:spcBef>
              <a:buChar char="»"/>
              <a:defRPr b="1" sz="5200">
                <a:latin typeface="Arial"/>
                <a:ea typeface="Arial"/>
                <a:cs typeface="Arial"/>
                <a:sym typeface="Arial"/>
              </a:defRPr>
            </a:lvl3pPr>
            <a:lvl4pPr marL="1866900" indent="-495300">
              <a:lnSpc>
                <a:spcPct val="90000"/>
              </a:lnSpc>
              <a:spcBef>
                <a:spcPts val="2000"/>
              </a:spcBef>
              <a:defRPr b="1" sz="5200">
                <a:latin typeface="Arial"/>
                <a:ea typeface="Arial"/>
                <a:cs typeface="Arial"/>
                <a:sym typeface="Arial"/>
              </a:defRPr>
            </a:lvl4pPr>
            <a:lvl5pPr marL="2324100" indent="-495300">
              <a:lnSpc>
                <a:spcPct val="90000"/>
              </a:lnSpc>
              <a:spcBef>
                <a:spcPts val="2000"/>
              </a:spcBef>
              <a:buChar char="–"/>
              <a:defRPr b="1" sz="5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3962400" y="549275"/>
            <a:ext cx="16459200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lnSpc>
                <a:spcPct val="90000"/>
              </a:lnSpc>
              <a:defRPr sz="7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6"/>
          </a:xfrm>
          <a:prstGeom prst="rect">
            <a:avLst/>
          </a:prstGeom>
        </p:spPr>
        <p:txBody>
          <a:bodyPr lIns="88900" tIns="88900" rIns="88900" bIns="88900" anchor="b"/>
          <a:lstStyle>
            <a:lvl1pPr marL="0" indent="0">
              <a:lnSpc>
                <a:spcPct val="90000"/>
              </a:lnSpc>
              <a:spcBef>
                <a:spcPts val="1700"/>
              </a:spcBef>
              <a:defRPr b="1" sz="46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90000"/>
              </a:lnSpc>
              <a:spcBef>
                <a:spcPts val="17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6"/>
          </a:xfrm>
          <a:prstGeom prst="rect">
            <a:avLst/>
          </a:prstGeom>
        </p:spPr>
        <p:txBody>
          <a:bodyPr lIns="88900" tIns="88900" rIns="88900" bIns="88900" anchor="b"/>
          <a:lstStyle/>
          <a:p>
            <a:pPr marL="0" indent="0">
              <a:lnSpc>
                <a:spcPct val="90000"/>
              </a:lnSpc>
              <a:spcBef>
                <a:spcPts val="1700"/>
              </a:spcBef>
              <a:buClr>
                <a:srgbClr val="EEC85E"/>
              </a:buClr>
              <a:defRPr b="1" sz="4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5029200" y="1219199"/>
            <a:ext cx="14325600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lnSpc>
                <a:spcPct val="90000"/>
              </a:lnSpc>
              <a:defRPr sz="7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4419599" y="3200400"/>
            <a:ext cx="15544801" cy="3657600"/>
          </a:xfrm>
          <a:prstGeom prst="rect">
            <a:avLst/>
          </a:prstGeom>
        </p:spPr>
        <p:txBody>
          <a:bodyPr anchor="b"/>
          <a:lstStyle>
            <a:lvl1pPr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5791200" y="7467600"/>
            <a:ext cx="12801600" cy="35052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700"/>
              </a:spcBef>
              <a:defRPr sz="7000"/>
            </a:lvl1pPr>
            <a:lvl2pPr marL="1171575" indent="-714375" algn="ctr">
              <a:spcBef>
                <a:spcPts val="1700"/>
              </a:spcBef>
              <a:defRPr sz="7000"/>
            </a:lvl2pPr>
            <a:lvl3pPr marL="1581150" indent="-666750" algn="ctr">
              <a:spcBef>
                <a:spcPts val="1700"/>
              </a:spcBef>
              <a:defRPr sz="7000"/>
            </a:lvl3pPr>
            <a:lvl4pPr marL="2171700" indent="-800100" algn="ctr">
              <a:spcBef>
                <a:spcPts val="1700"/>
              </a:spcBef>
              <a:defRPr sz="7000"/>
            </a:lvl4pPr>
            <a:lvl5pPr marL="2628900" indent="-800100" algn="ctr">
              <a:spcBef>
                <a:spcPts val="1700"/>
              </a:spcBef>
              <a:defRPr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9921220" y="12888843"/>
            <a:ext cx="500381" cy="51283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buClrTx/>
              <a:buSz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xfrm>
            <a:off x="3962400" y="546099"/>
            <a:ext cx="6016627" cy="2324101"/>
          </a:xfrm>
          <a:prstGeom prst="rect">
            <a:avLst/>
          </a:prstGeom>
        </p:spPr>
        <p:txBody>
          <a:bodyPr lIns="88900" tIns="88900" rIns="88900" bIns="88900" anchor="b"/>
          <a:lstStyle>
            <a:lvl1pPr algn="l">
              <a:lnSpc>
                <a:spcPct val="90000"/>
              </a:lnSpc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half" idx="1"/>
          </p:nvPr>
        </p:nvSpPr>
        <p:spPr>
          <a:xfrm>
            <a:off x="10198100" y="546099"/>
            <a:ext cx="10223500" cy="11706228"/>
          </a:xfrm>
          <a:prstGeom prst="rect">
            <a:avLst/>
          </a:prstGeom>
        </p:spPr>
        <p:txBody>
          <a:bodyPr lIns="88900" tIns="88900" rIns="88900" bIns="88900"/>
          <a:lstStyle>
            <a:lvl1pPr marL="535781" indent="-535781">
              <a:lnSpc>
                <a:spcPct val="90000"/>
              </a:lnSpc>
              <a:spcBef>
                <a:spcPts val="2300"/>
              </a:spcBef>
              <a:buSzPct val="100000"/>
              <a:buChar char="•"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47057" indent="-489857">
              <a:lnSpc>
                <a:spcPct val="90000"/>
              </a:lnSpc>
              <a:spcBef>
                <a:spcPts val="2300"/>
              </a:spcBef>
              <a:buChar char="–"/>
              <a:defRPr b="1"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0000"/>
              </a:lnSpc>
              <a:spcBef>
                <a:spcPts val="2300"/>
              </a:spcBef>
              <a:buChar char="»"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1885950" indent="-514350">
              <a:lnSpc>
                <a:spcPct val="90000"/>
              </a:lnSpc>
              <a:spcBef>
                <a:spcPts val="2300"/>
              </a:spcBef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2343150" indent="-514350">
              <a:lnSpc>
                <a:spcPct val="90000"/>
              </a:lnSpc>
              <a:spcBef>
                <a:spcPts val="2300"/>
              </a:spcBef>
              <a:buChar char="–"/>
              <a:defRPr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Text Placeholder 3"/>
          <p:cNvSpPr/>
          <p:nvPr>
            <p:ph type="body" sz="quarter" idx="21"/>
          </p:nvPr>
        </p:nvSpPr>
        <p:spPr>
          <a:xfrm>
            <a:off x="3962399" y="2870200"/>
            <a:ext cx="6016628" cy="9382126"/>
          </a:xfrm>
          <a:prstGeom prst="rect">
            <a:avLst/>
          </a:prstGeom>
        </p:spPr>
        <p:txBody>
          <a:bodyPr lIns="88900" tIns="88900" rIns="88900" bIns="88900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EEC85E"/>
              </a:buClr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gradFill flip="none" rotWithShape="1">
          <a:gsLst>
            <a:gs pos="0">
              <a:srgbClr val="618FFD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/>
          <p:nvPr>
            <p:ph type="title"/>
          </p:nvPr>
        </p:nvSpPr>
        <p:spPr>
          <a:xfrm>
            <a:off x="6632575" y="9601199"/>
            <a:ext cx="10972802" cy="1133477"/>
          </a:xfrm>
          <a:prstGeom prst="rect">
            <a:avLst/>
          </a:prstGeom>
        </p:spPr>
        <p:txBody>
          <a:bodyPr lIns="88900" tIns="88900" rIns="88900" bIns="88900" anchor="b"/>
          <a:lstStyle>
            <a:lvl1pPr algn="l">
              <a:lnSpc>
                <a:spcPct val="90000"/>
              </a:lnSpc>
              <a:defRPr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4" name="Picture Placeholder 2"/>
          <p:cNvSpPr/>
          <p:nvPr>
            <p:ph type="pic" sz="half" idx="21"/>
          </p:nvPr>
        </p:nvSpPr>
        <p:spPr>
          <a:xfrm>
            <a:off x="6632575" y="1225549"/>
            <a:ext cx="10972802" cy="822960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195" name="Body Level One…"/>
          <p:cNvSpPr txBox="1"/>
          <p:nvPr>
            <p:ph type="body" sz="quarter" idx="1"/>
          </p:nvPr>
        </p:nvSpPr>
        <p:spPr>
          <a:xfrm>
            <a:off x="6632575" y="10734675"/>
            <a:ext cx="10972802" cy="1609725"/>
          </a:xfrm>
          <a:prstGeom prst="rect">
            <a:avLst/>
          </a:prstGeom>
        </p:spPr>
        <p:txBody>
          <a:bodyPr lIns="88900" tIns="88900" rIns="88900" bIns="88900"/>
          <a:lstStyle>
            <a:lvl1pPr marL="0" indent="0">
              <a:lnSpc>
                <a:spcPct val="90000"/>
              </a:lnSpc>
              <a:spcBef>
                <a:spcPts val="10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Text"/>
          <p:cNvSpPr txBox="1"/>
          <p:nvPr>
            <p:ph type="title"/>
          </p:nvPr>
        </p:nvSpPr>
        <p:spPr>
          <a:xfrm>
            <a:off x="4419599" y="4260850"/>
            <a:ext cx="15544801" cy="2940050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defRPr sz="9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4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1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/>
          <a:lstStyle>
            <a:lvl1pPr marL="0" indent="0" algn="ctr">
              <a:spcBef>
                <a:spcPts val="1300"/>
              </a:spcBef>
              <a:defRPr b="1" sz="5200"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1300"/>
              </a:spcBef>
              <a:buSzTx/>
              <a:buNone/>
              <a:defRPr b="1" sz="5200"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1300"/>
              </a:spcBef>
              <a:buSzTx/>
              <a:buNone/>
              <a:defRPr b="1" sz="5200"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1300"/>
              </a:spcBef>
              <a:buSzTx/>
              <a:buNone/>
              <a:defRPr b="1" sz="5200"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1300"/>
              </a:spcBef>
              <a:buSzTx/>
              <a:buNone/>
              <a:defRPr b="1" sz="5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/>
          <p:nvPr>
            <p:ph type="title"/>
          </p:nvPr>
        </p:nvSpPr>
        <p:spPr>
          <a:xfrm>
            <a:off x="8953500" y="533399"/>
            <a:ext cx="12039601" cy="3048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defRPr sz="9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sz="half" idx="1"/>
          </p:nvPr>
        </p:nvSpPr>
        <p:spPr>
          <a:xfrm>
            <a:off x="4489449" y="4318000"/>
            <a:ext cx="15544801" cy="8331200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/>
          <a:lstStyle>
            <a:lvl1pPr marL="636814" indent="-636814">
              <a:spcBef>
                <a:spcPts val="1300"/>
              </a:spcBef>
              <a:buClr>
                <a:srgbClr val="000000"/>
              </a:buClr>
              <a:buSzPct val="100000"/>
              <a:buFont typeface="Symbol"/>
              <a:buChar char="¨"/>
              <a:defRPr b="1" sz="5200">
                <a:latin typeface="Arial"/>
                <a:ea typeface="Arial"/>
                <a:cs typeface="Arial"/>
                <a:sym typeface="Arial"/>
              </a:defRPr>
            </a:lvl1pPr>
            <a:lvl2pPr marL="1076325" indent="-619125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2pPr>
            <a:lvl3pPr marL="1508760" indent="-594360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3pPr>
            <a:lvl4pPr marL="1965960" indent="-594360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4pPr>
            <a:lvl5pPr marL="2423160" indent="-594360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Text"/>
          <p:cNvSpPr txBox="1"/>
          <p:nvPr>
            <p:ph type="title"/>
          </p:nvPr>
        </p:nvSpPr>
        <p:spPr>
          <a:xfrm>
            <a:off x="4492625" y="8813800"/>
            <a:ext cx="15544801" cy="2724151"/>
          </a:xfrm>
          <a:prstGeom prst="rect">
            <a:avLst/>
          </a:prstGeom>
        </p:spPr>
        <p:txBody>
          <a:bodyPr lIns="88900" tIns="88900" rIns="88900" bIns="88900" anchor="t"/>
          <a:lstStyle>
            <a:lvl1pPr algn="l">
              <a:defRPr cap="all" sz="7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2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 anchor="b"/>
          <a:lstStyle>
            <a:lvl1pPr marL="0" indent="0">
              <a:spcBef>
                <a:spcPts val="900"/>
              </a:spcBef>
              <a:defRPr b="1" sz="38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9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9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9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900"/>
              </a:spcBef>
              <a:buSzTx/>
              <a:buNone/>
              <a:defRPr b="1"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/>
          <p:nvPr>
            <p:ph type="title"/>
          </p:nvPr>
        </p:nvSpPr>
        <p:spPr>
          <a:xfrm>
            <a:off x="8953500" y="533399"/>
            <a:ext cx="12039601" cy="3048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defRPr sz="9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sz="quarter" idx="1"/>
          </p:nvPr>
        </p:nvSpPr>
        <p:spPr>
          <a:xfrm>
            <a:off x="4489449" y="4318000"/>
            <a:ext cx="7620001" cy="8331200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/>
          <a:lstStyle>
            <a:lvl1pPr marL="636814" indent="-636814">
              <a:spcBef>
                <a:spcPts val="1300"/>
              </a:spcBef>
              <a:buClr>
                <a:srgbClr val="000000"/>
              </a:buClr>
              <a:buSzPct val="100000"/>
              <a:buFont typeface="Symbol"/>
              <a:buChar char="¨"/>
              <a:defRPr b="1" sz="5200">
                <a:latin typeface="Arial"/>
                <a:ea typeface="Arial"/>
                <a:cs typeface="Arial"/>
                <a:sym typeface="Arial"/>
              </a:defRPr>
            </a:lvl1pPr>
            <a:lvl2pPr marL="1076325" indent="-619125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2pPr>
            <a:lvl3pPr marL="1508760" indent="-594360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3pPr>
            <a:lvl4pPr marL="2032000" indent="-660400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4pPr>
            <a:lvl5pPr marL="2489200" indent="-660400">
              <a:spcBef>
                <a:spcPts val="1300"/>
              </a:spcBef>
              <a:buClr>
                <a:srgbClr val="000000"/>
              </a:buClr>
              <a:buFont typeface="Symbol"/>
              <a:buChar char="*"/>
              <a:defRPr b="1" sz="5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Text"/>
          <p:cNvSpPr txBox="1"/>
          <p:nvPr>
            <p:ph type="title"/>
          </p:nvPr>
        </p:nvSpPr>
        <p:spPr>
          <a:xfrm>
            <a:off x="3962400" y="549275"/>
            <a:ext cx="16459200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defRPr sz="9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0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6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 anchor="b"/>
          <a:lstStyle>
            <a:lvl1pPr marL="0" indent="0">
              <a:spcBef>
                <a:spcPts val="1100"/>
              </a:spcBef>
              <a:defRPr b="1" sz="46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11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11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11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1100"/>
              </a:spcBef>
              <a:buSzTx/>
              <a:buNone/>
              <a:defRPr b="1"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6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 anchor="b"/>
          <a:lstStyle/>
          <a:p>
            <a:pPr marL="0" indent="0">
              <a:spcBef>
                <a:spcPts val="1100"/>
              </a:spcBef>
              <a:buClr>
                <a:srgbClr val="EEC85E"/>
              </a:buClr>
              <a:defRPr b="1" sz="46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Text"/>
          <p:cNvSpPr txBox="1"/>
          <p:nvPr>
            <p:ph type="title"/>
          </p:nvPr>
        </p:nvSpPr>
        <p:spPr>
          <a:xfrm>
            <a:off x="8953500" y="533399"/>
            <a:ext cx="12039601" cy="3048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defRPr sz="9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/>
          <p:nvPr>
            <p:ph type="title"/>
          </p:nvPr>
        </p:nvSpPr>
        <p:spPr>
          <a:xfrm>
            <a:off x="3962400" y="546099"/>
            <a:ext cx="6016627" cy="2324101"/>
          </a:xfrm>
          <a:prstGeom prst="rect">
            <a:avLst/>
          </a:prstGeom>
        </p:spPr>
        <p:txBody>
          <a:bodyPr lIns="88900" tIns="88900" rIns="88900" bIns="88900" anchor="b"/>
          <a:lstStyle>
            <a:lvl1pPr algn="l"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5" name="Body Level One…"/>
          <p:cNvSpPr txBox="1"/>
          <p:nvPr>
            <p:ph type="body" sz="half" idx="1"/>
          </p:nvPr>
        </p:nvSpPr>
        <p:spPr>
          <a:xfrm>
            <a:off x="10198100" y="546099"/>
            <a:ext cx="10223500" cy="11706228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/>
          <a:lstStyle>
            <a:lvl1pPr marL="642937" indent="-642937">
              <a:buClr>
                <a:srgbClr val="000000"/>
              </a:buClr>
              <a:buSzPct val="100000"/>
              <a:buFont typeface="Symbol"/>
              <a:buChar char="¨"/>
              <a:defRPr b="1"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000000"/>
              </a:buClr>
              <a:buFont typeface="Symbol"/>
              <a:buChar char="*"/>
              <a:defRPr b="1"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000000"/>
              </a:buClr>
              <a:buFont typeface="Symbol"/>
              <a:buChar char="*"/>
              <a:defRPr b="1"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000000"/>
              </a:buClr>
              <a:buFont typeface="Symbol"/>
              <a:buChar char="*"/>
              <a:defRPr b="1"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000000"/>
              </a:buClr>
              <a:buFont typeface="Symbol"/>
              <a:buChar char="*"/>
              <a:defRPr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Text Placeholder 3"/>
          <p:cNvSpPr/>
          <p:nvPr>
            <p:ph type="body" sz="quarter" idx="21"/>
          </p:nvPr>
        </p:nvSpPr>
        <p:spPr>
          <a:xfrm>
            <a:off x="3962399" y="2870200"/>
            <a:ext cx="6016628" cy="9382126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/>
          <a:lstStyle/>
          <a:p>
            <a:pPr marL="0" indent="0">
              <a:spcBef>
                <a:spcPts val="600"/>
              </a:spcBef>
              <a:buClr>
                <a:srgbClr val="EEC85E"/>
              </a:buClr>
              <a:defRPr b="1"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/>
          <p:nvPr>
            <p:ph type="title"/>
          </p:nvPr>
        </p:nvSpPr>
        <p:spPr>
          <a:xfrm>
            <a:off x="6632575" y="9601199"/>
            <a:ext cx="10972802" cy="1133477"/>
          </a:xfrm>
          <a:prstGeom prst="rect">
            <a:avLst/>
          </a:prstGeom>
        </p:spPr>
        <p:txBody>
          <a:bodyPr lIns="88900" tIns="88900" rIns="88900" bIns="88900" anchor="b"/>
          <a:lstStyle>
            <a:lvl1pPr algn="l"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5" name="Picture Placeholder 2"/>
          <p:cNvSpPr/>
          <p:nvPr>
            <p:ph type="pic" sz="half" idx="21"/>
          </p:nvPr>
        </p:nvSpPr>
        <p:spPr>
          <a:xfrm>
            <a:off x="6632575" y="1225549"/>
            <a:ext cx="10972802" cy="8229601"/>
          </a:xfrm>
          <a:prstGeom prst="rect">
            <a:avLst/>
          </a:prstGeom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276" name="Body Level One…"/>
          <p:cNvSpPr txBox="1"/>
          <p:nvPr>
            <p:ph type="body" sz="quarter" idx="1"/>
          </p:nvPr>
        </p:nvSpPr>
        <p:spPr>
          <a:xfrm>
            <a:off x="6632575" y="10734675"/>
            <a:ext cx="10972802" cy="1609725"/>
          </a:xfrm>
          <a:prstGeom prst="rect">
            <a:avLst/>
          </a:prstGeom>
          <a:solidFill>
            <a:srgbClr val="FFFFFF"/>
          </a:solidFill>
          <a:effectLst>
            <a:outerShdw sx="100000" sy="100000" kx="0" ky="0" algn="b" rotWithShape="0" blurRad="114300" dist="203200" dir="2700000">
              <a:srgbClr val="000000">
                <a:alpha val="74998"/>
              </a:srgbClr>
            </a:outerShdw>
          </a:effectLst>
        </p:spPr>
        <p:txBody>
          <a:bodyPr lIns="88900" tIns="88900" rIns="88900" bIns="88900"/>
          <a:lstStyle>
            <a:lvl1pPr marL="0" indent="0">
              <a:spcBef>
                <a:spcPts val="6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6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6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6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600"/>
              </a:spcBef>
              <a:buSz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/>
          <p:nvPr>
            <p:ph type="title"/>
          </p:nvPr>
        </p:nvSpPr>
        <p:spPr>
          <a:xfrm>
            <a:off x="6019799" y="1852612"/>
            <a:ext cx="12344402" cy="2262188"/>
          </a:xfrm>
          <a:prstGeom prst="rect">
            <a:avLst/>
          </a:prstGeom>
        </p:spPr>
        <p:txBody>
          <a:bodyPr lIns="68580" tIns="68580" rIns="68580" bIns="68580">
            <a:noAutofit/>
          </a:bodyPr>
          <a:lstStyle>
            <a:lvl1pPr>
              <a:defRPr sz="9000">
                <a:solidFill>
                  <a:srgbClr val="0433FF"/>
                </a:solidFill>
                <a:latin typeface="Tribune"/>
                <a:ea typeface="Tribune"/>
                <a:cs typeface="Tribune"/>
                <a:sym typeface="Tribu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5" name="Body Level One…"/>
          <p:cNvSpPr txBox="1"/>
          <p:nvPr>
            <p:ph type="body" sz="half" idx="1"/>
          </p:nvPr>
        </p:nvSpPr>
        <p:spPr>
          <a:xfrm>
            <a:off x="6019799" y="4114800"/>
            <a:ext cx="12344402" cy="7886702"/>
          </a:xfrm>
          <a:prstGeom prst="rect">
            <a:avLst/>
          </a:prstGeom>
        </p:spPr>
        <p:txBody>
          <a:bodyPr lIns="68580" tIns="68580" rIns="68580" bIns="68580">
            <a:noAutofit/>
          </a:bodyPr>
          <a:lstStyle>
            <a:lvl1pPr marL="531884" indent="-531884">
              <a:buSzPct val="100000"/>
              <a:buChar char="»"/>
              <a:defRPr sz="5200">
                <a:latin typeface="Tribune"/>
                <a:ea typeface="Tribune"/>
                <a:cs typeface="Tribune"/>
                <a:sym typeface="Tribune"/>
              </a:defRPr>
            </a:lvl1pPr>
            <a:lvl2pPr marL="963756" indent="-506556">
              <a:buChar char="–"/>
              <a:defRPr sz="5200">
                <a:latin typeface="Tribune"/>
                <a:ea typeface="Tribune"/>
                <a:cs typeface="Tribune"/>
                <a:sym typeface="Tribune"/>
              </a:defRPr>
            </a:lvl2pPr>
            <a:lvl3pPr marL="1387186" indent="-472786">
              <a:defRPr sz="5200">
                <a:latin typeface="Tribune"/>
                <a:ea typeface="Tribune"/>
                <a:cs typeface="Tribune"/>
                <a:sym typeface="Tribune"/>
              </a:defRPr>
            </a:lvl3pPr>
            <a:lvl4pPr marL="1938943" indent="-567343">
              <a:buChar char="–"/>
              <a:defRPr sz="5200">
                <a:latin typeface="Tribune"/>
                <a:ea typeface="Tribune"/>
                <a:cs typeface="Tribune"/>
                <a:sym typeface="Tribune"/>
              </a:defRPr>
            </a:lvl4pPr>
            <a:lvl5pPr marL="2459181" indent="-630381">
              <a:buChar char="»"/>
              <a:defRPr sz="5200">
                <a:latin typeface="Tribune"/>
                <a:ea typeface="Tribune"/>
                <a:cs typeface="Tribune"/>
                <a:sym typeface="Tribun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xfrm>
            <a:off x="17988319" y="11082337"/>
            <a:ext cx="375882" cy="359113"/>
          </a:xfrm>
          <a:prstGeom prst="rect">
            <a:avLst/>
          </a:prstGeom>
        </p:spPr>
        <p:txBody>
          <a:bodyPr lIns="68580" tIns="68580" rIns="68580" bIns="68580" anchor="t"/>
          <a:lstStyle>
            <a:lvl1pPr>
              <a:spcBef>
                <a:spcPts val="0"/>
              </a:spcBef>
              <a:buClrTx/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Text"/>
          <p:cNvSpPr txBox="1"/>
          <p:nvPr>
            <p:ph type="title"/>
          </p:nvPr>
        </p:nvSpPr>
        <p:spPr>
          <a:xfrm>
            <a:off x="5036820" y="754380"/>
            <a:ext cx="14333220" cy="3200401"/>
          </a:xfrm>
          <a:prstGeom prst="rect">
            <a:avLst/>
          </a:prstGeom>
        </p:spPr>
        <p:txBody>
          <a:bodyPr>
            <a:noAutofit/>
          </a:bodyPr>
          <a:lstStyle>
            <a:lvl1pPr marL="79373" marR="79373">
              <a:lnSpc>
                <a:spcPct val="90000"/>
              </a:lnSpc>
              <a:defRPr sz="7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4" name="Body Level One…"/>
          <p:cNvSpPr txBox="1"/>
          <p:nvPr>
            <p:ph type="body" idx="1"/>
          </p:nvPr>
        </p:nvSpPr>
        <p:spPr>
          <a:xfrm>
            <a:off x="5036820" y="3954779"/>
            <a:ext cx="14333220" cy="9761221"/>
          </a:xfrm>
          <a:prstGeom prst="rect">
            <a:avLst/>
          </a:prstGeom>
        </p:spPr>
        <p:txBody>
          <a:bodyPr>
            <a:noAutofit/>
          </a:bodyPr>
          <a:lstStyle>
            <a:lvl1pPr marL="501283" marR="79373" indent="-461596">
              <a:lnSpc>
                <a:spcPct val="90000"/>
              </a:lnSpc>
              <a:spcBef>
                <a:spcPts val="1600"/>
              </a:spcBef>
              <a:buSzPct val="100000"/>
              <a:buChar char="•"/>
              <a:defRPr b="1" sz="4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77887" marR="79373" indent="-381000">
              <a:lnSpc>
                <a:spcPct val="90000"/>
              </a:lnSpc>
              <a:spcBef>
                <a:spcPts val="1900"/>
              </a:spcBef>
              <a:buChar char="–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323363" marR="79373" indent="-369276">
              <a:lnSpc>
                <a:spcPct val="90000"/>
              </a:lnSpc>
              <a:spcBef>
                <a:spcPts val="1600"/>
              </a:spcBef>
              <a:buChar char="»"/>
              <a:defRPr b="1" sz="4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80709" marR="79373" indent="-269421">
              <a:lnSpc>
                <a:spcPct val="90000"/>
              </a:lnSpc>
              <a:spcBef>
                <a:spcPts val="900"/>
              </a:spcBef>
              <a:defRPr b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37909" marR="79373" indent="-269421">
              <a:lnSpc>
                <a:spcPct val="90000"/>
              </a:lnSpc>
              <a:spcBef>
                <a:spcPts val="900"/>
              </a:spcBef>
              <a:buChar char="–"/>
              <a:defRPr b="1"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xfrm>
            <a:off x="11797558" y="12778740"/>
            <a:ext cx="788884" cy="775031"/>
          </a:xfrm>
          <a:prstGeom prst="rect">
            <a:avLst/>
          </a:prstGeom>
        </p:spPr>
        <p:txBody>
          <a:bodyPr anchor="t"/>
          <a:lstStyle>
            <a:lvl1pPr algn="ctr" defTabSz="1165859">
              <a:spcBef>
                <a:spcPts val="0"/>
              </a:spcBef>
              <a:buClrTx/>
              <a:buSzTx/>
              <a:buNone/>
              <a:defRPr b="1"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"/>
          <p:cNvSpPr txBox="1"/>
          <p:nvPr>
            <p:ph type="sldNum" sz="quarter" idx="2"/>
          </p:nvPr>
        </p:nvSpPr>
        <p:spPr>
          <a:xfrm>
            <a:off x="19915242" y="12496800"/>
            <a:ext cx="506358" cy="50394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19915242" y="12490450"/>
            <a:ext cx="506358" cy="5039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"/>
          <p:cNvSpPr txBox="1"/>
          <p:nvPr>
            <p:ph type="sldNum" sz="quarter" idx="2"/>
          </p:nvPr>
        </p:nvSpPr>
        <p:spPr>
          <a:xfrm>
            <a:off x="19915242" y="12490450"/>
            <a:ext cx="506358" cy="5039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lide Number"/>
          <p:cNvSpPr txBox="1"/>
          <p:nvPr>
            <p:ph type="sldNum" sz="quarter" idx="2"/>
          </p:nvPr>
        </p:nvSpPr>
        <p:spPr>
          <a:xfrm>
            <a:off x="19915242" y="12490450"/>
            <a:ext cx="506358" cy="5039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ClrTx/>
              <a:buSzTx/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lide Number"/>
          <p:cNvSpPr txBox="1"/>
          <p:nvPr>
            <p:ph type="sldNum" sz="quarter" idx="2"/>
          </p:nvPr>
        </p:nvSpPr>
        <p:spPr>
          <a:xfrm>
            <a:off x="19886989" y="12490450"/>
            <a:ext cx="534611" cy="52851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ClrTx/>
              <a:buSzTx/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4492625" y="8813800"/>
            <a:ext cx="15544801" cy="2724151"/>
          </a:xfrm>
          <a:prstGeom prst="rect">
            <a:avLst/>
          </a:prstGeom>
        </p:spPr>
        <p:txBody>
          <a:bodyPr anchor="t"/>
          <a:lstStyle>
            <a:lvl1pPr>
              <a:defRPr cap="all" sz="780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defRPr sz="3800"/>
            </a:lvl1pPr>
            <a:lvl2pPr marL="0" indent="457200">
              <a:spcBef>
                <a:spcPts val="900"/>
              </a:spcBef>
              <a:buSzTx/>
              <a:buNone/>
              <a:defRPr sz="3800"/>
            </a:lvl2pPr>
            <a:lvl3pPr marL="0" indent="914400">
              <a:spcBef>
                <a:spcPts val="900"/>
              </a:spcBef>
              <a:buSzTx/>
              <a:buNone/>
              <a:defRPr sz="3800"/>
            </a:lvl3pPr>
            <a:lvl4pPr marL="0" indent="1371600">
              <a:spcBef>
                <a:spcPts val="900"/>
              </a:spcBef>
              <a:buSzTx/>
              <a:buNone/>
              <a:defRPr sz="3800"/>
            </a:lvl4pPr>
            <a:lvl5pPr marL="0" indent="1828800">
              <a:spcBef>
                <a:spcPts val="90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sz="half" idx="1"/>
          </p:nvPr>
        </p:nvSpPr>
        <p:spPr>
          <a:xfrm>
            <a:off x="3962400" y="3200400"/>
            <a:ext cx="8077200" cy="9061450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200"/>
            </a:lvl1pPr>
            <a:lvl2pPr marL="1076325" indent="-619125">
              <a:spcBef>
                <a:spcPts val="1300"/>
              </a:spcBef>
              <a:defRPr sz="5200"/>
            </a:lvl2pPr>
            <a:lvl3pPr marL="1508760" indent="-594360">
              <a:spcBef>
                <a:spcPts val="1300"/>
              </a:spcBef>
              <a:defRPr sz="5200"/>
            </a:lvl3pPr>
            <a:lvl4pPr marL="2032000" indent="-660400">
              <a:spcBef>
                <a:spcPts val="1300"/>
              </a:spcBef>
              <a:defRPr sz="5200"/>
            </a:lvl4pPr>
            <a:lvl5pPr marL="2489200" indent="-660400">
              <a:spcBef>
                <a:spcPts val="1300"/>
              </a:spcBef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3962400" y="549275"/>
            <a:ext cx="16459200" cy="22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defRPr b="1" sz="4600"/>
            </a:lvl1pPr>
            <a:lvl2pPr marL="0" indent="457200">
              <a:spcBef>
                <a:spcPts val="1100"/>
              </a:spcBef>
              <a:buSzTx/>
              <a:buNone/>
              <a:defRPr b="1" sz="4600"/>
            </a:lvl2pPr>
            <a:lvl3pPr marL="0" indent="914400">
              <a:spcBef>
                <a:spcPts val="1100"/>
              </a:spcBef>
              <a:buSzTx/>
              <a:buNone/>
              <a:defRPr b="1" sz="4600"/>
            </a:lvl3pPr>
            <a:lvl4pPr marL="0" indent="1371600">
              <a:spcBef>
                <a:spcPts val="1100"/>
              </a:spcBef>
              <a:buSzTx/>
              <a:buNone/>
              <a:defRPr b="1" sz="4600"/>
            </a:lvl4pPr>
            <a:lvl5pPr marL="0" indent="1828800">
              <a:spcBef>
                <a:spcPts val="1100"/>
              </a:spcBef>
              <a:buSzTx/>
              <a:buNone/>
              <a:defRPr b="1"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1100"/>
              </a:spcBef>
              <a:buClr>
                <a:srgbClr val="EEC85E"/>
              </a:buClr>
              <a:defRPr b="1" sz="4600"/>
            </a:pP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62400" y="555625"/>
            <a:ext cx="16459200" cy="2279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6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 24"/>
          <p:cNvSpPr txBox="1"/>
          <p:nvPr/>
        </p:nvSpPr>
        <p:spPr>
          <a:xfrm>
            <a:off x="79919" y="12626973"/>
            <a:ext cx="2129012" cy="126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6435" tIns="126435" rIns="126435" bIns="126435">
            <a:spAutoFit/>
          </a:bodyPr>
          <a:lstStyle>
            <a:lvl1pPr defTabSz="2600960">
              <a:spcBef>
                <a:spcPts val="0"/>
              </a:spcBef>
              <a:buClrTx/>
              <a:buSzTx/>
              <a:buNone/>
              <a:defRPr b="1" i="1" sz="6600">
                <a:solidFill>
                  <a:srgbClr val="50009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spcBef>
                <a:spcPts val="500"/>
              </a:spcBef>
              <a:defRPr sz="2200">
                <a:solidFill>
                  <a:srgbClr val="0000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600" u="none">
          <a:solidFill>
            <a:srgbClr val="0000FF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1069521" marR="0" indent="-612321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485900" marR="0" indent="-5715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20574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5146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971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8862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3434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Pct val="70000"/>
        <a:buFontTx/>
        <a:buChar char="-"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457200" marR="0" indent="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Pct val="70000"/>
        <a:buFontTx/>
        <a:buChar char="-"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914400" marR="0" indent="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Pct val="70000"/>
        <a:buFontTx/>
        <a:buChar char="-"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1371600" marR="0" indent="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Pct val="70000"/>
        <a:buFontTx/>
        <a:buChar char="-"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1828800" marR="0" indent="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Pct val="70000"/>
        <a:buFontTx/>
        <a:buChar char="-"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18288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EEC85E"/>
        </a:buClr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4.mov"/><Relationship Id="rId3" Type="http://schemas.microsoft.com/office/2007/relationships/media" Target="../media/media4.mov"/><Relationship Id="rId4" Type="http://schemas.openxmlformats.org/officeDocument/2006/relationships/image" Target="../media/image1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hemistry 151: Basic Chemistry"/>
          <p:cNvSpPr txBox="1"/>
          <p:nvPr>
            <p:ph type="title"/>
          </p:nvPr>
        </p:nvSpPr>
        <p:spPr>
          <a:xfrm>
            <a:off x="-902488" y="-1708340"/>
            <a:ext cx="18568975" cy="4751409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Chemistry 151: Basic Chemistry</a:t>
            </a:r>
          </a:p>
        </p:txBody>
      </p:sp>
      <p:sp>
        <p:nvSpPr>
          <p:cNvPr id="340" name="Chapter 7 Section 7.1: The Chemical Reaction"/>
          <p:cNvSpPr txBox="1"/>
          <p:nvPr>
            <p:ph type="body" sz="quarter" idx="1"/>
          </p:nvPr>
        </p:nvSpPr>
        <p:spPr>
          <a:xfrm>
            <a:off x="10304512" y="1161548"/>
            <a:ext cx="17527831" cy="26289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00"/>
              </a:spcBef>
              <a:buSzTx/>
              <a:buNone/>
              <a:defRPr sz="5800">
                <a:latin typeface="Tribune Italic"/>
                <a:ea typeface="Tribune Italic"/>
                <a:cs typeface="Tribune Italic"/>
                <a:sym typeface="Tribune Italic"/>
              </a:defRPr>
            </a:lvl1pPr>
          </a:lstStyle>
          <a:p>
            <a:pPr/>
            <a:r>
              <a:t>Chapter 7 Section 7.1: The Chemical Reaction</a:t>
            </a:r>
          </a:p>
        </p:txBody>
      </p:sp>
      <p:pic>
        <p:nvPicPr>
          <p:cNvPr id="341" name="chemical-reaction-AI.jpg" descr="chemical-reaction-A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03" y="2250000"/>
            <a:ext cx="24587006" cy="14752205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Last update:…"/>
          <p:cNvSpPr txBox="1"/>
          <p:nvPr/>
        </p:nvSpPr>
        <p:spPr>
          <a:xfrm>
            <a:off x="21900959" y="12354910"/>
            <a:ext cx="2247035" cy="988296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>
              <a:spcBef>
                <a:spcPts val="0"/>
              </a:spcBef>
              <a:buClrTx/>
              <a:buSzTx/>
              <a:buNone/>
              <a:defRPr i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Last update:</a:t>
            </a:r>
          </a:p>
          <a:p>
            <a:pPr algn="ctr">
              <a:spcBef>
                <a:spcPts val="0"/>
              </a:spcBef>
              <a:buClrTx/>
              <a:buSzTx/>
              <a:buNone/>
              <a:defRPr i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1/10/25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2"/>
          <p:cNvSpPr txBox="1"/>
          <p:nvPr>
            <p:ph type="title"/>
          </p:nvPr>
        </p:nvSpPr>
        <p:spPr>
          <a:xfrm>
            <a:off x="11887200" y="1523999"/>
            <a:ext cx="7162800" cy="2895601"/>
          </a:xfrm>
          <a:prstGeom prst="rect">
            <a:avLst/>
          </a:prstGeom>
        </p:spPr>
        <p:txBody>
          <a:bodyPr lIns="88900" tIns="88900" rIns="88900" bIns="88900"/>
          <a:lstStyle>
            <a:lvl1pPr algn="l" defTabSz="1463040">
              <a:defRPr sz="9440"/>
            </a:lvl1pPr>
          </a:lstStyle>
          <a:p>
            <a:pPr/>
            <a:r>
              <a:t>Balancing Equations</a:t>
            </a:r>
          </a:p>
        </p:txBody>
      </p:sp>
      <p:pic>
        <p:nvPicPr>
          <p:cNvPr id="37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599" y="7315200"/>
            <a:ext cx="15316201" cy="5807077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ext Box 7"/>
          <p:cNvSpPr txBox="1"/>
          <p:nvPr/>
        </p:nvSpPr>
        <p:spPr>
          <a:xfrm>
            <a:off x="4511039" y="6096000"/>
            <a:ext cx="16123921" cy="1247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700"/>
              </a:spcBef>
              <a:buSzTx/>
              <a:buNone/>
              <a:defRPr sz="70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_</a:t>
            </a:r>
            <a:r>
              <a:rPr>
                <a:solidFill>
                  <a:srgbClr val="000000"/>
                </a:solidFill>
              </a:rPr>
              <a:t> Al(s)  +  </a:t>
            </a:r>
            <a:r>
              <a:t>_</a:t>
            </a:r>
            <a:r>
              <a:rPr>
                <a:solidFill>
                  <a:srgbClr val="000000"/>
                </a:solidFill>
              </a:rPr>
              <a:t> Br</a:t>
            </a:r>
            <a:r>
              <a:rPr baseline="-15771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(liq) ---&gt; </a:t>
            </a:r>
            <a:r>
              <a:t>_</a:t>
            </a:r>
            <a:r>
              <a:rPr>
                <a:solidFill>
                  <a:srgbClr val="EEC85E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Al</a:t>
            </a:r>
            <a:r>
              <a:rPr baseline="-15771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Br</a:t>
            </a:r>
            <a:r>
              <a:rPr baseline="-15771">
                <a:solidFill>
                  <a:srgbClr val="000000"/>
                </a:solidFill>
              </a:rPr>
              <a:t>6</a:t>
            </a:r>
            <a:r>
              <a:rPr>
                <a:solidFill>
                  <a:srgbClr val="000000"/>
                </a:solidFill>
              </a:rPr>
              <a:t>(s)</a:t>
            </a:r>
          </a:p>
        </p:txBody>
      </p:sp>
      <p:pic>
        <p:nvPicPr>
          <p:cNvPr id="381" name="04M02VD1-1.mov" descr="04M02VD1-1.mo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620484" y="829722"/>
            <a:ext cx="6781801" cy="5086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6" fill="hold"/>
                                        <p:tgtEl>
                                          <p:spTgt spid="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8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8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ctangle 2"/>
          <p:cNvSpPr txBox="1"/>
          <p:nvPr>
            <p:ph type="title"/>
          </p:nvPr>
        </p:nvSpPr>
        <p:spPr>
          <a:xfrm>
            <a:off x="11887200" y="1523999"/>
            <a:ext cx="7162800" cy="2895601"/>
          </a:xfrm>
          <a:prstGeom prst="rect">
            <a:avLst/>
          </a:prstGeom>
        </p:spPr>
        <p:txBody>
          <a:bodyPr lIns="88900" tIns="88900" rIns="88900" bIns="88900"/>
          <a:lstStyle>
            <a:lvl1pPr algn="l" defTabSz="1463040">
              <a:defRPr sz="9440"/>
            </a:lvl1pPr>
          </a:lstStyle>
          <a:p>
            <a:pPr/>
            <a:r>
              <a:t>Balancing Equations</a:t>
            </a:r>
          </a:p>
        </p:txBody>
      </p:sp>
      <p:grpSp>
        <p:nvGrpSpPr>
          <p:cNvPr id="386" name="Picture 4"/>
          <p:cNvGrpSpPr/>
          <p:nvPr/>
        </p:nvGrpSpPr>
        <p:grpSpPr>
          <a:xfrm>
            <a:off x="4800600" y="866775"/>
            <a:ext cx="6835776" cy="5118102"/>
            <a:chOff x="0" y="0"/>
            <a:chExt cx="6835775" cy="5118100"/>
          </a:xfrm>
        </p:grpSpPr>
        <p:sp>
          <p:nvSpPr>
            <p:cNvPr id="384" name="Rectangle"/>
            <p:cNvSpPr/>
            <p:nvPr/>
          </p:nvSpPr>
          <p:spPr>
            <a:xfrm>
              <a:off x="0" y="0"/>
              <a:ext cx="6835776" cy="5118101"/>
            </a:xfrm>
            <a:prstGeom prst="rect">
              <a:avLst/>
            </a:prstGeom>
            <a:solidFill>
              <a:srgbClr val="91919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385" name="image5.png" descr="image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35776" cy="5118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599" y="7315200"/>
            <a:ext cx="15316201" cy="5807077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Text Box 6"/>
          <p:cNvSpPr txBox="1"/>
          <p:nvPr/>
        </p:nvSpPr>
        <p:spPr>
          <a:xfrm>
            <a:off x="4511039" y="6096000"/>
            <a:ext cx="16123921" cy="1247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700"/>
              </a:spcBef>
              <a:buSzTx/>
              <a:buNone/>
              <a:defRPr sz="70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2</a:t>
            </a:r>
            <a:r>
              <a:rPr>
                <a:solidFill>
                  <a:srgbClr val="000000"/>
                </a:solidFill>
              </a:rPr>
              <a:t> Al(s)  +  </a:t>
            </a:r>
            <a:r>
              <a:t>3</a:t>
            </a:r>
            <a:r>
              <a:rPr>
                <a:solidFill>
                  <a:srgbClr val="000000"/>
                </a:solidFill>
              </a:rPr>
              <a:t> Br</a:t>
            </a:r>
            <a:r>
              <a:rPr baseline="-15771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(liq) ---&gt; Al</a:t>
            </a:r>
            <a:r>
              <a:rPr baseline="-15771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Br</a:t>
            </a:r>
            <a:r>
              <a:rPr baseline="-15771">
                <a:solidFill>
                  <a:srgbClr val="000000"/>
                </a:solidFill>
              </a:rPr>
              <a:t>6</a:t>
            </a:r>
            <a:r>
              <a:rPr>
                <a:solidFill>
                  <a:srgbClr val="000000"/>
                </a:solidFill>
              </a:rPr>
              <a:t>(s)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 Box 5"/>
          <p:cNvSpPr txBox="1"/>
          <p:nvPr/>
        </p:nvSpPr>
        <p:spPr>
          <a:xfrm>
            <a:off x="3749039" y="6248400"/>
            <a:ext cx="17190721" cy="3915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4300"/>
              </a:spcBef>
              <a:buSzTx/>
              <a:buNone/>
              <a:defRPr sz="70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____C</a:t>
            </a:r>
            <a:r>
              <a:rPr baseline="-15771"/>
              <a:t>3</a:t>
            </a:r>
            <a:r>
              <a:t>H</a:t>
            </a:r>
            <a:r>
              <a:rPr baseline="-15771"/>
              <a:t>8</a:t>
            </a:r>
            <a:r>
              <a:t>(g)   +   _____  O</a:t>
            </a:r>
            <a:r>
              <a:rPr baseline="-15771"/>
              <a:t>2</a:t>
            </a:r>
            <a:r>
              <a:t>(g) --&gt;	</a:t>
            </a:r>
            <a:endParaRPr>
              <a:solidFill>
                <a:srgbClr val="0000FF"/>
              </a:solidFill>
            </a:endParaRPr>
          </a:p>
          <a:p>
            <a:pPr>
              <a:spcBef>
                <a:spcPts val="4300"/>
              </a:spcBef>
              <a:buSzTx/>
              <a:buNone/>
              <a:defRPr sz="70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							_____CO</a:t>
            </a:r>
            <a:r>
              <a:rPr baseline="-15771"/>
              <a:t>2</a:t>
            </a:r>
            <a:r>
              <a:t>(g)   +   _____ H</a:t>
            </a:r>
            <a:r>
              <a:rPr baseline="-15771"/>
              <a:t>2</a:t>
            </a:r>
            <a:r>
              <a:t>O(g)</a:t>
            </a:r>
          </a:p>
        </p:txBody>
      </p:sp>
      <p:pic>
        <p:nvPicPr>
          <p:cNvPr id="391" name="04M04AN10-1.mov" descr="04M04AN10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339166" y="857249"/>
            <a:ext cx="9252050" cy="4546602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Rectangle 2"/>
          <p:cNvSpPr txBox="1"/>
          <p:nvPr>
            <p:ph type="title"/>
          </p:nvPr>
        </p:nvSpPr>
        <p:spPr>
          <a:xfrm>
            <a:off x="14046232" y="771525"/>
            <a:ext cx="7467601" cy="40894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 algn="l">
              <a:defRPr sz="11800"/>
            </a:lvl1pPr>
          </a:lstStyle>
          <a:p>
            <a:pPr/>
            <a:r>
              <a:t>Balancing Equations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5" fill="hold"/>
                                        <p:tgtEl>
                                          <p:spTgt spid="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9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39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9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angle 2"/>
          <p:cNvSpPr txBox="1"/>
          <p:nvPr>
            <p:ph type="title"/>
          </p:nvPr>
        </p:nvSpPr>
        <p:spPr>
          <a:xfrm>
            <a:off x="13294993" y="771525"/>
            <a:ext cx="7467601" cy="40894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11800"/>
            </a:lvl1pPr>
          </a:lstStyle>
          <a:p>
            <a:pPr/>
            <a:r>
              <a:t>Balancing Equations</a:t>
            </a:r>
          </a:p>
        </p:txBody>
      </p:sp>
      <p:pic>
        <p:nvPicPr>
          <p:cNvPr id="39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0050" y="771525"/>
            <a:ext cx="8321676" cy="4089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Text Box 5"/>
          <p:cNvSpPr txBox="1"/>
          <p:nvPr/>
        </p:nvSpPr>
        <p:spPr>
          <a:xfrm>
            <a:off x="5577839" y="6553200"/>
            <a:ext cx="14295123" cy="257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700"/>
              </a:spcBef>
              <a:buSzTx/>
              <a:buNone/>
              <a:defRPr sz="70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C</a:t>
            </a:r>
            <a:r>
              <a:rPr baseline="-15771"/>
              <a:t>3</a:t>
            </a:r>
            <a:r>
              <a:t>H</a:t>
            </a:r>
            <a:r>
              <a:rPr baseline="-15771"/>
              <a:t>8</a:t>
            </a:r>
            <a:r>
              <a:t>(g)   +   </a:t>
            </a:r>
            <a:r>
              <a:rPr>
                <a:solidFill>
                  <a:srgbClr val="FF3300"/>
                </a:solidFill>
              </a:rPr>
              <a:t>5</a:t>
            </a:r>
            <a:r>
              <a:t>  O</a:t>
            </a:r>
            <a:r>
              <a:rPr baseline="-15771"/>
              <a:t>2</a:t>
            </a:r>
            <a:r>
              <a:t>(g)   ----&gt;</a:t>
            </a:r>
            <a:endParaRPr>
              <a:solidFill>
                <a:srgbClr val="0000FF"/>
              </a:solidFill>
            </a:endParaRPr>
          </a:p>
          <a:p>
            <a:pPr>
              <a:spcBef>
                <a:spcPts val="1700"/>
              </a:spcBef>
              <a:buSzTx/>
              <a:buNone/>
              <a:defRPr sz="70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FF3300"/>
                </a:solidFill>
              </a:rPr>
              <a:t>3 </a:t>
            </a:r>
            <a:r>
              <a:t>CO</a:t>
            </a:r>
            <a:r>
              <a:rPr baseline="-15771"/>
              <a:t>2</a:t>
            </a:r>
            <a:r>
              <a:t>(g)   +   </a:t>
            </a:r>
            <a:r>
              <a:rPr>
                <a:solidFill>
                  <a:srgbClr val="FF3300"/>
                </a:solidFill>
              </a:rPr>
              <a:t>4</a:t>
            </a:r>
            <a:r>
              <a:t> H</a:t>
            </a:r>
            <a:r>
              <a:rPr baseline="-15771"/>
              <a:t>2</a:t>
            </a:r>
            <a:r>
              <a:t>O(g)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Balance the following:…"/>
          <p:cNvSpPr txBox="1"/>
          <p:nvPr>
            <p:ph type="body" idx="4294967295"/>
          </p:nvPr>
        </p:nvSpPr>
        <p:spPr>
          <a:xfrm>
            <a:off x="3962399" y="3657600"/>
            <a:ext cx="16459201" cy="85947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300"/>
              </a:spcBef>
              <a:defRPr i="1" sz="5800">
                <a:latin typeface="Arial"/>
                <a:ea typeface="Arial"/>
                <a:cs typeface="Arial"/>
                <a:sym typeface="Arial"/>
              </a:defRPr>
            </a:pPr>
            <a:r>
              <a:t>Balance the following:</a:t>
            </a:r>
          </a:p>
          <a:p>
            <a:pPr algn="ctr">
              <a:spcBef>
                <a:spcPts val="1100"/>
              </a:spcBef>
              <a:defRPr sz="5800">
                <a:latin typeface="Arial"/>
                <a:ea typeface="Arial"/>
                <a:cs typeface="Arial"/>
                <a:sym typeface="Arial"/>
              </a:defRPr>
            </a:pPr>
            <a:r>
              <a:t>Calcium  +  nitrogen 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 Calcium nitride</a:t>
            </a:r>
          </a:p>
          <a:p>
            <a:pPr algn="ctr">
              <a:spcBef>
                <a:spcPts val="1100"/>
              </a:spcBef>
              <a:defRPr sz="58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spcBef>
                <a:spcPts val="1100"/>
              </a:spcBef>
              <a:defRPr sz="58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spcBef>
                <a:spcPts val="1100"/>
              </a:spcBef>
              <a:defRPr i="1" sz="5800">
                <a:latin typeface="Arial"/>
                <a:ea typeface="Arial"/>
                <a:cs typeface="Arial"/>
                <a:sym typeface="Arial"/>
              </a:defRPr>
            </a:pPr>
            <a:r>
              <a:t>remember nitrogen is a diatomic!</a:t>
            </a:r>
          </a:p>
          <a:p>
            <a:pPr algn="ctr">
              <a:spcBef>
                <a:spcPts val="1100"/>
              </a:spcBef>
              <a:defRPr i="1" sz="5800">
                <a:latin typeface="Arial"/>
                <a:ea typeface="Arial"/>
                <a:cs typeface="Arial"/>
                <a:sym typeface="Arial"/>
              </a:defRPr>
            </a:pPr>
            <a:r>
              <a:t>3 Ca  +  N</a:t>
            </a:r>
            <a:r>
              <a:rPr baseline="-5999"/>
              <a:t>2</a:t>
            </a:r>
            <a:r>
              <a:t>  </a:t>
            </a:r>
            <a:r>
              <a:rPr i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 Ca</a:t>
            </a:r>
            <a:r>
              <a:rPr baseline="-5999"/>
              <a:t>3</a:t>
            </a:r>
            <a:r>
              <a:t>N</a:t>
            </a:r>
            <a:r>
              <a:rPr baseline="-5999"/>
              <a:t>2</a:t>
            </a:r>
          </a:p>
        </p:txBody>
      </p:sp>
      <p:sp>
        <p:nvSpPr>
          <p:cNvPr id="399" name="Balancing Equations"/>
          <p:cNvSpPr txBox="1"/>
          <p:nvPr>
            <p:ph type="title" idx="4294967295"/>
          </p:nvPr>
        </p:nvSpPr>
        <p:spPr>
          <a:xfrm>
            <a:off x="13764517" y="-236720"/>
            <a:ext cx="7467601" cy="5072248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 algn="l">
              <a:defRPr sz="11800"/>
            </a:lvl1pPr>
          </a:lstStyle>
          <a:p>
            <a:pPr/>
            <a:r>
              <a:t>Balancing Equations</a:t>
            </a:r>
          </a:p>
        </p:txBody>
      </p:sp>
      <p:sp>
        <p:nvSpPr>
          <p:cNvPr id="400" name="Rectangle"/>
          <p:cNvSpPr/>
          <p:nvPr/>
        </p:nvSpPr>
        <p:spPr>
          <a:xfrm>
            <a:off x="5029460" y="7732424"/>
            <a:ext cx="15653323" cy="4834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>
              <a:buClrTx/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Balancing with Polyatomic Ions"/>
          <p:cNvSpPr txBox="1"/>
          <p:nvPr>
            <p:ph type="title" idx="4294967295"/>
          </p:nvPr>
        </p:nvSpPr>
        <p:spPr>
          <a:xfrm>
            <a:off x="8153400" y="-279401"/>
            <a:ext cx="18671377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 algn="l">
              <a:defRPr sz="9200"/>
            </a:lvl1pPr>
          </a:lstStyle>
          <a:p>
            <a:pPr/>
            <a:r>
              <a:t>Balancing with Polyatomic Ions</a:t>
            </a:r>
          </a:p>
        </p:txBody>
      </p:sp>
      <p:sp>
        <p:nvSpPr>
          <p:cNvPr id="403" name="Magnesium chloride + sodium phosphate  →…"/>
          <p:cNvSpPr txBox="1"/>
          <p:nvPr>
            <p:ph type="body" idx="4294967295"/>
          </p:nvPr>
        </p:nvSpPr>
        <p:spPr>
          <a:xfrm>
            <a:off x="3748087" y="1676008"/>
            <a:ext cx="16887826" cy="124492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Magnesium chloride + sodium phosphate  →  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		                   magnesium phosphate  +  sodium chloride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MgCl</a:t>
            </a:r>
            <a:r>
              <a:rPr baseline="-16363"/>
              <a:t>2</a:t>
            </a:r>
            <a:r>
              <a:t>(</a:t>
            </a:r>
            <a:r>
              <a:rPr i="1"/>
              <a:t>aq</a:t>
            </a:r>
            <a:r>
              <a:t>) + Na</a:t>
            </a:r>
            <a:r>
              <a:rPr baseline="-16363"/>
              <a:t>3</a:t>
            </a:r>
            <a:r>
              <a:t>PO</a:t>
            </a:r>
            <a:r>
              <a:rPr baseline="-16363"/>
              <a:t>4</a:t>
            </a:r>
            <a:r>
              <a:t>(</a:t>
            </a:r>
            <a:r>
              <a:rPr i="1"/>
              <a:t>aq</a:t>
            </a:r>
            <a:r>
              <a:t>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NaCl(</a:t>
            </a:r>
            <a:r>
              <a:rPr i="1"/>
              <a:t>aq</a:t>
            </a:r>
            <a:r>
              <a:t>)  +  Mg</a:t>
            </a:r>
            <a:r>
              <a:rPr baseline="-16363"/>
              <a:t>3</a:t>
            </a:r>
            <a:r>
              <a:t>(PO</a:t>
            </a:r>
            <a:r>
              <a:rPr baseline="-16363"/>
              <a:t>4</a:t>
            </a:r>
            <a:r>
              <a:t>)</a:t>
            </a:r>
            <a:r>
              <a:rPr baseline="-16363"/>
              <a:t>2</a:t>
            </a:r>
            <a:r>
              <a:t>(</a:t>
            </a:r>
            <a:r>
              <a:rPr i="1"/>
              <a:t>s</a:t>
            </a:r>
            <a:r>
              <a:t>)</a:t>
            </a:r>
          </a:p>
          <a:p>
            <a:pPr algn="ctr"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lnSpc>
                <a:spcPct val="90000"/>
              </a:lnSpc>
              <a:defRPr i="1" sz="4400">
                <a:latin typeface="Arial"/>
                <a:ea typeface="Arial"/>
                <a:cs typeface="Arial"/>
                <a:sym typeface="Arial"/>
              </a:defRPr>
            </a:pPr>
            <a:r>
              <a:t>Leave polyatomic ions as "units", don't break up when balancing, usually balance them first before other atoms</a:t>
            </a:r>
          </a:p>
          <a:p>
            <a:pPr algn="ctr">
              <a:lnSpc>
                <a:spcPct val="90000"/>
              </a:lnSpc>
              <a:defRPr i="1" sz="4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    MgCl</a:t>
            </a:r>
            <a:r>
              <a:rPr baseline="-16363"/>
              <a:t>2</a:t>
            </a:r>
            <a:r>
              <a:t>(</a:t>
            </a:r>
            <a:r>
              <a:rPr i="1"/>
              <a:t>aq</a:t>
            </a:r>
            <a:r>
              <a:t>) + </a:t>
            </a:r>
            <a:r>
              <a:rPr b="1">
                <a:solidFill>
                  <a:srgbClr val="FF0000"/>
                </a:solidFill>
              </a:rPr>
              <a:t>2</a:t>
            </a:r>
            <a:r>
              <a:t>Na</a:t>
            </a:r>
            <a:r>
              <a:rPr baseline="-16363"/>
              <a:t>3</a:t>
            </a:r>
            <a:r>
              <a:rPr b="1">
                <a:solidFill>
                  <a:srgbClr val="FF0000"/>
                </a:solidFill>
              </a:rPr>
              <a:t>PO</a:t>
            </a:r>
            <a:r>
              <a:rPr b="1" baseline="-16363">
                <a:solidFill>
                  <a:srgbClr val="FF0000"/>
                </a:solidFill>
              </a:rPr>
              <a:t>4</a:t>
            </a:r>
            <a:r>
              <a:t>(</a:t>
            </a:r>
            <a:r>
              <a:rPr i="1"/>
              <a:t>aq</a:t>
            </a:r>
            <a:r>
              <a:t>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NaCl(</a:t>
            </a:r>
            <a:r>
              <a:rPr i="1"/>
              <a:t>aq</a:t>
            </a:r>
            <a:r>
              <a:t>)  +  Mg</a:t>
            </a:r>
            <a:r>
              <a:rPr baseline="-16363"/>
              <a:t>3</a:t>
            </a:r>
            <a:r>
              <a:rPr b="1">
                <a:solidFill>
                  <a:srgbClr val="FF0000"/>
                </a:solidFill>
              </a:rPr>
              <a:t>(PO</a:t>
            </a:r>
            <a:r>
              <a:rPr b="1" baseline="-16363">
                <a:solidFill>
                  <a:srgbClr val="FF0000"/>
                </a:solidFill>
              </a:rPr>
              <a:t>4</a:t>
            </a:r>
            <a:r>
              <a:rPr b="1">
                <a:solidFill>
                  <a:srgbClr val="FF0000"/>
                </a:solidFill>
              </a:rPr>
              <a:t>)</a:t>
            </a:r>
            <a:r>
              <a:rPr b="1" baseline="-16363">
                <a:solidFill>
                  <a:srgbClr val="FF0000"/>
                </a:solidFill>
              </a:rPr>
              <a:t>2</a:t>
            </a:r>
            <a:r>
              <a:t>(</a:t>
            </a:r>
            <a:r>
              <a:rPr i="1"/>
              <a:t>s</a:t>
            </a:r>
            <a:r>
              <a:t>)</a:t>
            </a:r>
            <a:endParaRPr baseline="-16363"/>
          </a:p>
          <a:p>
            <a:pPr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	  	                  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</a:rPr>
              <a:t>3</a:t>
            </a:r>
            <a:r>
              <a:t>MgCl</a:t>
            </a:r>
            <a:r>
              <a:rPr baseline="-16363"/>
              <a:t>2</a:t>
            </a:r>
            <a:r>
              <a:t>(</a:t>
            </a:r>
            <a:r>
              <a:rPr i="1"/>
              <a:t>aq</a:t>
            </a:r>
            <a:r>
              <a:t>) + </a:t>
            </a:r>
            <a:r>
              <a:rPr b="1">
                <a:solidFill>
                  <a:srgbClr val="FF0000"/>
                </a:solidFill>
              </a:rPr>
              <a:t>2</a:t>
            </a:r>
            <a:r>
              <a:t>Na</a:t>
            </a:r>
            <a:r>
              <a:rPr baseline="-16363"/>
              <a:t>3</a:t>
            </a:r>
            <a:r>
              <a:t>PO</a:t>
            </a:r>
            <a:r>
              <a:rPr baseline="-16363"/>
              <a:t>4</a:t>
            </a:r>
            <a:r>
              <a:t>(</a:t>
            </a:r>
            <a:r>
              <a:rPr i="1"/>
              <a:t>aq</a:t>
            </a:r>
            <a:r>
              <a:t>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 b="1">
                <a:solidFill>
                  <a:srgbClr val="FF0000"/>
                </a:solidFill>
              </a:rPr>
              <a:t>6</a:t>
            </a:r>
            <a:r>
              <a:t>NaCl(</a:t>
            </a:r>
            <a:r>
              <a:rPr i="1"/>
              <a:t>aq</a:t>
            </a:r>
            <a:r>
              <a:t>) + Mg</a:t>
            </a:r>
            <a:r>
              <a:rPr baseline="-16363"/>
              <a:t>3</a:t>
            </a:r>
            <a:r>
              <a:t>(PO</a:t>
            </a:r>
            <a:r>
              <a:rPr baseline="-16363"/>
              <a:t>4</a:t>
            </a:r>
            <a:r>
              <a:t>)</a:t>
            </a:r>
            <a:r>
              <a:rPr baseline="-16363"/>
              <a:t>2</a:t>
            </a:r>
            <a:r>
              <a:t>(</a:t>
            </a:r>
            <a:r>
              <a:rPr i="1"/>
              <a:t>s</a:t>
            </a:r>
            <a:r>
              <a:t>)</a:t>
            </a:r>
            <a:endParaRPr baseline="-16363"/>
          </a:p>
          <a:p>
            <a:pPr lvl="4" marL="685800" indent="1397000">
              <a:lnSpc>
                <a:spcPct val="90000"/>
              </a:lnSpc>
              <a:spcBef>
                <a:spcPts val="1100"/>
              </a:spcBef>
              <a:buSzTx/>
              <a:buNone/>
              <a:defRPr baseline="-16363" sz="44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 </a:t>
            </a:r>
            <a:r>
              <a:rPr b="1" baseline="-10363">
                <a:solidFill>
                  <a:srgbClr val="FF0000"/>
                </a:solidFill>
              </a:rPr>
              <a:t>2 PO</a:t>
            </a:r>
            <a:r>
              <a:rPr b="1">
                <a:solidFill>
                  <a:srgbClr val="FF0000"/>
                </a:solidFill>
              </a:rPr>
              <a:t>4</a:t>
            </a:r>
            <a:r>
              <a:rPr b="1" baseline="30909">
                <a:solidFill>
                  <a:srgbClr val="FF0000"/>
                </a:solidFill>
              </a:rPr>
              <a:t>3-</a:t>
            </a:r>
            <a:r>
              <a:rPr b="1" baseline="0">
                <a:solidFill>
                  <a:srgbClr val="FF0000"/>
                </a:solidFill>
              </a:rPr>
              <a:t>         </a:t>
            </a:r>
            <a:r>
              <a:rPr b="1" baseline="-10363">
                <a:solidFill>
                  <a:srgbClr val="FF2600"/>
                </a:solidFill>
              </a:rPr>
              <a:t>=</a:t>
            </a:r>
            <a:r>
              <a:rPr b="1" baseline="-10363"/>
              <a:t> </a:t>
            </a:r>
            <a:r>
              <a:rPr b="1"/>
              <a:t>           </a:t>
            </a:r>
            <a:r>
              <a:rPr b="1" baseline="-10363">
                <a:solidFill>
                  <a:srgbClr val="FF0000"/>
                </a:solidFill>
              </a:rPr>
              <a:t>2 PO</a:t>
            </a:r>
            <a:r>
              <a:rPr b="1">
                <a:solidFill>
                  <a:srgbClr val="FF0000"/>
                </a:solidFill>
              </a:rPr>
              <a:t>4</a:t>
            </a:r>
            <a:r>
              <a:rPr b="1" baseline="30909">
                <a:solidFill>
                  <a:srgbClr val="FF0000"/>
                </a:solidFill>
              </a:rPr>
              <a:t>3-</a:t>
            </a:r>
            <a:r>
              <a:t>	</a:t>
            </a:r>
            <a:r>
              <a:rPr b="1"/>
              <a:t>	</a:t>
            </a:r>
            <a:r>
              <a:rPr b="1">
                <a:solidFill>
                  <a:srgbClr val="FF0000"/>
                </a:solidFill>
              </a:rPr>
              <a:t>                             </a:t>
            </a:r>
            <a:endParaRPr b="1">
              <a:solidFill>
                <a:srgbClr val="FF0000"/>
              </a:solidFill>
            </a:endParaRPr>
          </a:p>
          <a:p>
            <a:pPr lvl="4" marL="685800" indent="1397000">
              <a:lnSpc>
                <a:spcPct val="90000"/>
              </a:lnSpc>
              <a:spcBef>
                <a:spcPts val="1100"/>
              </a:spcBef>
              <a:buSzTx/>
              <a:buNone/>
              <a:defRPr baseline="-16363" sz="44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0000"/>
                </a:solidFill>
              </a:rPr>
              <a:t>                         </a:t>
            </a:r>
            <a:r>
              <a:rPr b="1" baseline="0">
                <a:solidFill>
                  <a:srgbClr val="FF0000"/>
                </a:solidFill>
              </a:rPr>
              <a:t>3 Mg</a:t>
            </a:r>
            <a:r>
              <a:rPr b="1" baseline="30909">
                <a:solidFill>
                  <a:srgbClr val="FF0000"/>
                </a:solidFill>
              </a:rPr>
              <a:t>2+              </a:t>
            </a:r>
            <a:r>
              <a:rPr b="1" baseline="0">
                <a:solidFill>
                  <a:srgbClr val="FF0000"/>
                </a:solidFill>
              </a:rPr>
              <a:t>=        3 Mg</a:t>
            </a:r>
            <a:r>
              <a:rPr b="1" baseline="30909">
                <a:solidFill>
                  <a:srgbClr val="FF0000"/>
                </a:solidFill>
              </a:rPr>
              <a:t>2+</a:t>
            </a:r>
            <a:endParaRPr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100"/>
              </a:spcBef>
              <a:defRPr b="1" baseline="-16363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                             </a:t>
            </a:r>
            <a:r>
              <a:rPr baseline="0"/>
              <a:t>6 Na</a:t>
            </a:r>
            <a:r>
              <a:rPr baseline="30909"/>
              <a:t>+               </a:t>
            </a:r>
            <a:r>
              <a:rPr baseline="0"/>
              <a:t>=        6 Na</a:t>
            </a:r>
            <a:r>
              <a:rPr baseline="30909"/>
              <a:t>+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b="1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                    6 Cl</a:t>
            </a:r>
            <a:r>
              <a:rPr baseline="30909"/>
              <a:t>-</a:t>
            </a:r>
            <a:r>
              <a:t>           =        6 Cl</a:t>
            </a:r>
            <a:r>
              <a:rPr baseline="30909"/>
              <a:t>-</a:t>
            </a:r>
            <a:endParaRPr baseline="30909"/>
          </a:p>
          <a:p>
            <a:pPr algn="ctr">
              <a:lnSpc>
                <a:spcPct val="90000"/>
              </a:lnSpc>
              <a:spcBef>
                <a:spcPts val="1100"/>
              </a:spcBef>
              <a:defRPr i="1" sz="44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aseline="-1090"/>
              <a:t>Balanced!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Class="entr" nodeType="afterEffect" presetSubtype="0" presetID="1" grpId="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Class="entr" nodeType="afterEffect" presetSubtype="0" presetID="1" grpId="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Balance the following.  To save time, balance polyatomic ions as units (not individual atoms):…"/>
          <p:cNvSpPr txBox="1"/>
          <p:nvPr>
            <p:ph type="body" idx="4294967295"/>
          </p:nvPr>
        </p:nvSpPr>
        <p:spPr>
          <a:xfrm>
            <a:off x="3962400" y="3576020"/>
            <a:ext cx="16459200" cy="9051926"/>
          </a:xfrm>
          <a:prstGeom prst="rect">
            <a:avLst/>
          </a:prstGeom>
        </p:spPr>
        <p:txBody>
          <a:bodyPr/>
          <a:lstStyle/>
          <a:p>
            <a:pPr marL="3175" indent="-3175">
              <a:spcBef>
                <a:spcPts val="13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Balance the following.</a:t>
            </a:r>
            <a:r>
              <a:t>  To save time, balance polyatomic ions as units (not individual atoms):</a:t>
            </a:r>
          </a:p>
          <a:p>
            <a:pPr marL="3175" indent="-3175"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3175" indent="-3175">
              <a:spcBef>
                <a:spcPts val="13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t>      BaCl</a:t>
            </a:r>
            <a:r>
              <a:rPr baseline="-16640"/>
              <a:t>2</a:t>
            </a:r>
            <a:r>
              <a:t>   +   Na</a:t>
            </a:r>
            <a:r>
              <a:rPr baseline="-16640"/>
              <a:t>3</a:t>
            </a:r>
            <a:r>
              <a:t>PO</a:t>
            </a:r>
            <a:r>
              <a:rPr baseline="-16640"/>
              <a:t>4</a:t>
            </a:r>
            <a:r>
              <a:t>  →    Ba</a:t>
            </a:r>
            <a:r>
              <a:rPr baseline="-16640"/>
              <a:t>3</a:t>
            </a:r>
            <a:r>
              <a:t>(PO</a:t>
            </a:r>
            <a:r>
              <a:rPr baseline="-16640"/>
              <a:t>4</a:t>
            </a:r>
            <a:r>
              <a:t>)</a:t>
            </a:r>
            <a:r>
              <a:rPr baseline="-16640"/>
              <a:t>2 </a:t>
            </a:r>
            <a:r>
              <a:t>  +   NaCl</a:t>
            </a:r>
            <a:r>
              <a:rPr baseline="30880"/>
              <a:t> </a:t>
            </a:r>
            <a:endParaRPr baseline="30880"/>
          </a:p>
          <a:p>
            <a:pPr marL="3175" indent="-3175">
              <a:spcBef>
                <a:spcPts val="13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endParaRPr baseline="30880"/>
          </a:p>
          <a:p>
            <a:pPr marL="3175" indent="-3175">
              <a:spcBef>
                <a:spcPts val="1300"/>
              </a:spcBef>
              <a:defRPr sz="5000">
                <a:latin typeface="Arial"/>
                <a:ea typeface="Arial"/>
                <a:cs typeface="Arial"/>
                <a:sym typeface="Arial"/>
              </a:defRPr>
            </a:pPr>
            <a:endParaRPr baseline="30880"/>
          </a:p>
          <a:p>
            <a:pPr lvl="1" marL="3175" indent="719364">
              <a:spcBef>
                <a:spcPts val="1300"/>
              </a:spcBef>
              <a:buSzTx/>
              <a:buNone/>
              <a:defRPr sz="5000">
                <a:latin typeface="Arial"/>
                <a:ea typeface="Arial"/>
                <a:cs typeface="Arial"/>
                <a:sym typeface="Arial"/>
              </a:defRPr>
            </a:pPr>
            <a:endParaRPr baseline="30880"/>
          </a:p>
          <a:p>
            <a:pPr lvl="1" marL="3175" indent="719364">
              <a:spcBef>
                <a:spcPts val="1300"/>
              </a:spcBef>
              <a:buSzTx/>
              <a:buNone/>
              <a:defRPr sz="5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3 </a:t>
            </a:r>
            <a:r>
              <a:t>BaCl</a:t>
            </a:r>
            <a:r>
              <a:rPr baseline="-16640"/>
              <a:t>2</a:t>
            </a:r>
            <a:r>
              <a:t>   +   </a:t>
            </a:r>
            <a:r>
              <a:rPr>
                <a:solidFill>
                  <a:srgbClr val="FF2600"/>
                </a:solidFill>
              </a:rPr>
              <a:t>2 </a:t>
            </a:r>
            <a:r>
              <a:t>Na</a:t>
            </a:r>
            <a:r>
              <a:rPr baseline="-16640"/>
              <a:t>3</a:t>
            </a:r>
            <a:r>
              <a:t>PO</a:t>
            </a:r>
            <a:r>
              <a:rPr baseline="-16640"/>
              <a:t>4</a:t>
            </a:r>
            <a:r>
              <a:t>  →    Ba</a:t>
            </a:r>
            <a:r>
              <a:rPr baseline="-16640"/>
              <a:t>3</a:t>
            </a:r>
            <a:r>
              <a:t>(PO</a:t>
            </a:r>
            <a:r>
              <a:rPr baseline="-16640"/>
              <a:t>4</a:t>
            </a:r>
            <a:r>
              <a:t>)</a:t>
            </a:r>
            <a:r>
              <a:rPr baseline="-16640"/>
              <a:t>2 </a:t>
            </a:r>
            <a:r>
              <a:t>  +   </a:t>
            </a:r>
            <a:r>
              <a:rPr>
                <a:solidFill>
                  <a:srgbClr val="FF2600"/>
                </a:solidFill>
              </a:rPr>
              <a:t>6 </a:t>
            </a:r>
            <a:r>
              <a:t>NaCl</a:t>
            </a:r>
            <a:r>
              <a:rPr baseline="30880"/>
              <a:t> </a:t>
            </a:r>
          </a:p>
        </p:txBody>
      </p:sp>
      <p:sp>
        <p:nvSpPr>
          <p:cNvPr id="406" name="Balancing Equations"/>
          <p:cNvSpPr txBox="1"/>
          <p:nvPr>
            <p:ph type="title" idx="4294967295"/>
          </p:nvPr>
        </p:nvSpPr>
        <p:spPr>
          <a:xfrm>
            <a:off x="13811470" y="-800150"/>
            <a:ext cx="7467601" cy="5072248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 algn="l">
              <a:defRPr sz="11800"/>
            </a:lvl1pPr>
          </a:lstStyle>
          <a:p>
            <a:pPr/>
            <a:r>
              <a:t>Balancing Equations</a:t>
            </a:r>
          </a:p>
        </p:txBody>
      </p:sp>
      <p:sp>
        <p:nvSpPr>
          <p:cNvPr id="407" name="Rectangle"/>
          <p:cNvSpPr/>
          <p:nvPr/>
        </p:nvSpPr>
        <p:spPr>
          <a:xfrm>
            <a:off x="4788160" y="7935625"/>
            <a:ext cx="15653323" cy="4834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>
              <a:buClrTx/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ctangle 2"/>
          <p:cNvSpPr txBox="1"/>
          <p:nvPr>
            <p:ph type="title"/>
          </p:nvPr>
        </p:nvSpPr>
        <p:spPr>
          <a:xfrm>
            <a:off x="4114799" y="609599"/>
            <a:ext cx="16002001" cy="2286001"/>
          </a:xfrm>
          <a:prstGeom prst="rect">
            <a:avLst/>
          </a:prstGeom>
        </p:spPr>
        <p:txBody>
          <a:bodyPr lIns="88900" tIns="88900" rIns="88900" bIns="88900"/>
          <a:lstStyle>
            <a:lvl1pPr>
              <a:defRPr sz="9400"/>
            </a:lvl1pPr>
          </a:lstStyle>
          <a:p>
            <a:pPr/>
            <a:r>
              <a:t>Balancing Equations - Hints</a:t>
            </a:r>
          </a:p>
        </p:txBody>
      </p:sp>
      <p:sp>
        <p:nvSpPr>
          <p:cNvPr id="410" name="Rectangle 3"/>
          <p:cNvSpPr txBox="1"/>
          <p:nvPr>
            <p:ph type="body" idx="1"/>
          </p:nvPr>
        </p:nvSpPr>
        <p:spPr>
          <a:xfrm>
            <a:off x="4114799" y="3062177"/>
            <a:ext cx="16002001" cy="9874406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/>
          <a:p>
            <a:pPr>
              <a:spcBef>
                <a:spcPts val="1700"/>
              </a:spcBef>
              <a:defRPr sz="7000"/>
            </a:pPr>
            <a:r>
              <a:t>Balance those atoms which occur in only one compound on each side</a:t>
            </a:r>
          </a:p>
          <a:p>
            <a:pPr>
              <a:spcBef>
                <a:spcPts val="1700"/>
              </a:spcBef>
              <a:defRPr sz="7000"/>
            </a:pPr>
            <a:r>
              <a:t>Balance the remaining atoms</a:t>
            </a:r>
          </a:p>
          <a:p>
            <a:pPr>
              <a:spcBef>
                <a:spcPts val="1700"/>
              </a:spcBef>
              <a:defRPr sz="7000"/>
            </a:pPr>
            <a:r>
              <a:t>Reduce coefficients to smallest whole integers</a:t>
            </a:r>
          </a:p>
          <a:p>
            <a:pPr>
              <a:spcBef>
                <a:spcPts val="1700"/>
              </a:spcBef>
              <a:defRPr sz="7000"/>
            </a:pPr>
            <a:r>
              <a:t>Check your answer</a:t>
            </a:r>
          </a:p>
          <a:p>
            <a:pPr>
              <a:spcBef>
                <a:spcPts val="1700"/>
              </a:spcBef>
              <a:defRPr i="1" sz="7000"/>
            </a:pPr>
            <a:r>
              <a:t>Remember the seven diatomics! HONCl BrIF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2"/>
          <p:cNvSpPr txBox="1"/>
          <p:nvPr>
            <p:ph type="title"/>
          </p:nvPr>
        </p:nvSpPr>
        <p:spPr>
          <a:xfrm>
            <a:off x="3962400" y="555625"/>
            <a:ext cx="8229600" cy="1730375"/>
          </a:xfrm>
          <a:prstGeom prst="rect">
            <a:avLst/>
          </a:prstGeom>
        </p:spPr>
        <p:txBody>
          <a:bodyPr/>
          <a:lstStyle>
            <a:lvl1pPr>
              <a:defRPr i="1" sz="7800"/>
            </a:lvl1pPr>
          </a:lstStyle>
          <a:p>
            <a:pPr/>
            <a:r>
              <a:t>Test Yourself</a:t>
            </a:r>
          </a:p>
        </p:txBody>
      </p:sp>
      <p:sp>
        <p:nvSpPr>
          <p:cNvPr id="413" name="Text Box 4"/>
          <p:cNvSpPr txBox="1"/>
          <p:nvPr/>
        </p:nvSpPr>
        <p:spPr>
          <a:xfrm>
            <a:off x="4326889" y="2419350"/>
            <a:ext cx="14223169" cy="880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Balance the following reactions: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K</a:t>
            </a:r>
            <a:r>
              <a:rPr baseline="-16230"/>
              <a:t>(s)</a:t>
            </a:r>
            <a:r>
              <a:t>  +  H</a:t>
            </a:r>
            <a:r>
              <a:rPr baseline="-16230"/>
              <a:t>2</a:t>
            </a:r>
            <a:r>
              <a:t>O</a:t>
            </a:r>
            <a:r>
              <a:rPr baseline="-16230"/>
              <a:t>(l)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H</a:t>
            </a:r>
            <a:r>
              <a:rPr baseline="-16230"/>
              <a:t>2(g)</a:t>
            </a:r>
            <a:r>
              <a:t>  +  KOH</a:t>
            </a:r>
            <a:r>
              <a:rPr baseline="-16230"/>
              <a:t>(aq)</a:t>
            </a:r>
            <a:r>
              <a:t> </a:t>
            </a:r>
            <a:endParaRPr baseline="-16230"/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2 </a:t>
            </a:r>
            <a:r>
              <a:rPr>
                <a:solidFill>
                  <a:srgbClr val="000000"/>
                </a:solidFill>
              </a:rPr>
              <a:t>K</a:t>
            </a:r>
            <a:r>
              <a:rPr baseline="-16230">
                <a:solidFill>
                  <a:srgbClr val="000000"/>
                </a:solidFill>
              </a:rPr>
              <a:t>(s)</a:t>
            </a:r>
            <a:r>
              <a:rPr>
                <a:solidFill>
                  <a:srgbClr val="000000"/>
                </a:solidFill>
              </a:rPr>
              <a:t>  +  </a:t>
            </a:r>
            <a:r>
              <a:t>2 </a:t>
            </a:r>
            <a:r>
              <a:rPr>
                <a:solidFill>
                  <a:srgbClr val="000000"/>
                </a:solidFill>
              </a:rPr>
              <a:t>H</a:t>
            </a:r>
            <a:r>
              <a:rPr baseline="-1623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O</a:t>
            </a:r>
            <a:r>
              <a:rPr baseline="-16230">
                <a:solidFill>
                  <a:srgbClr val="000000"/>
                </a:solidFill>
              </a:rPr>
              <a:t>(l)</a:t>
            </a:r>
            <a:r>
              <a:rPr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</a:rPr>
              <a:t>  H</a:t>
            </a:r>
            <a:r>
              <a:rPr baseline="-16230">
                <a:solidFill>
                  <a:srgbClr val="000000"/>
                </a:solidFill>
              </a:rPr>
              <a:t>2(g)</a:t>
            </a:r>
            <a:r>
              <a:rPr>
                <a:solidFill>
                  <a:srgbClr val="000000"/>
                </a:solidFill>
              </a:rPr>
              <a:t>  +  </a:t>
            </a:r>
            <a:r>
              <a:t>2 </a:t>
            </a:r>
            <a:r>
              <a:rPr>
                <a:solidFill>
                  <a:srgbClr val="000000"/>
                </a:solidFill>
              </a:rPr>
              <a:t>KOH</a:t>
            </a:r>
            <a:r>
              <a:rPr baseline="-16230">
                <a:solidFill>
                  <a:srgbClr val="000000"/>
                </a:solidFill>
              </a:rPr>
              <a:t>(aq)</a:t>
            </a:r>
            <a:r>
              <a:rPr>
                <a:solidFill>
                  <a:srgbClr val="000000"/>
                </a:solidFill>
              </a:rPr>
              <a:t> </a:t>
            </a:r>
            <a:endParaRPr baseline="-16230">
              <a:solidFill>
                <a:srgbClr val="000000"/>
              </a:solidFill>
            </a:endParaRP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Ba</a:t>
            </a:r>
            <a:r>
              <a:rPr baseline="-16230"/>
              <a:t>(s)</a:t>
            </a:r>
            <a:r>
              <a:t>  +  H</a:t>
            </a:r>
            <a:r>
              <a:rPr baseline="-16230"/>
              <a:t>3</a:t>
            </a:r>
            <a:r>
              <a:t>AsO</a:t>
            </a:r>
            <a:r>
              <a:rPr baseline="-16230"/>
              <a:t>4(aq)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H</a:t>
            </a:r>
            <a:r>
              <a:rPr baseline="-16230"/>
              <a:t>2(g)</a:t>
            </a:r>
            <a:r>
              <a:t>  +  Ba</a:t>
            </a:r>
            <a:r>
              <a:rPr baseline="-16230"/>
              <a:t>3</a:t>
            </a:r>
            <a:r>
              <a:t>(AsO</a:t>
            </a:r>
            <a:r>
              <a:rPr baseline="-16230"/>
              <a:t>4</a:t>
            </a:r>
            <a:r>
              <a:t>)</a:t>
            </a:r>
            <a:r>
              <a:rPr baseline="-16230"/>
              <a:t>2(aq)</a:t>
            </a:r>
            <a:r>
              <a:t> </a:t>
            </a:r>
            <a:endParaRPr>
              <a:solidFill>
                <a:srgbClr val="0000FF"/>
              </a:solidFill>
            </a:endParaRP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3 </a:t>
            </a:r>
            <a:r>
              <a:rPr>
                <a:solidFill>
                  <a:srgbClr val="000000"/>
                </a:solidFill>
              </a:rPr>
              <a:t>Ba</a:t>
            </a:r>
            <a:r>
              <a:rPr baseline="-16230">
                <a:solidFill>
                  <a:srgbClr val="000000"/>
                </a:solidFill>
              </a:rPr>
              <a:t>(s)</a:t>
            </a:r>
            <a:r>
              <a:rPr>
                <a:solidFill>
                  <a:srgbClr val="000000"/>
                </a:solidFill>
              </a:rPr>
              <a:t>  +  </a:t>
            </a:r>
            <a:r>
              <a:t>2 </a:t>
            </a:r>
            <a:r>
              <a:rPr>
                <a:solidFill>
                  <a:srgbClr val="000000"/>
                </a:solidFill>
              </a:rPr>
              <a:t>H</a:t>
            </a:r>
            <a:r>
              <a:rPr baseline="-16230">
                <a:solidFill>
                  <a:srgbClr val="0000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AsO</a:t>
            </a:r>
            <a:r>
              <a:rPr baseline="-16230">
                <a:solidFill>
                  <a:srgbClr val="000000"/>
                </a:solidFill>
              </a:rPr>
              <a:t>4(aq)</a:t>
            </a:r>
            <a:r>
              <a:rPr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>
                <a:solidFill>
                  <a:srgbClr val="000000"/>
                </a:solidFill>
              </a:rPr>
              <a:t>  </a:t>
            </a:r>
            <a:r>
              <a:t>3 </a:t>
            </a:r>
            <a:r>
              <a:rPr>
                <a:solidFill>
                  <a:srgbClr val="000000"/>
                </a:solidFill>
              </a:rPr>
              <a:t>H</a:t>
            </a:r>
            <a:r>
              <a:rPr baseline="-16230">
                <a:solidFill>
                  <a:srgbClr val="000000"/>
                </a:solidFill>
              </a:rPr>
              <a:t>2(g)</a:t>
            </a:r>
            <a:r>
              <a:rPr>
                <a:solidFill>
                  <a:srgbClr val="000000"/>
                </a:solidFill>
              </a:rPr>
              <a:t>  +  Ba</a:t>
            </a:r>
            <a:r>
              <a:rPr baseline="-16230">
                <a:solidFill>
                  <a:srgbClr val="0000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(AsO</a:t>
            </a:r>
            <a:r>
              <a:rPr baseline="-16230">
                <a:solidFill>
                  <a:srgbClr val="0000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)</a:t>
            </a:r>
            <a:r>
              <a:rPr baseline="-16230">
                <a:solidFill>
                  <a:srgbClr val="000000"/>
                </a:solidFill>
              </a:rPr>
              <a:t>2(aq)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PCl</a:t>
            </a:r>
            <a:r>
              <a:rPr baseline="-16230"/>
              <a:t>5(s)</a:t>
            </a:r>
            <a:r>
              <a:t>  +  H</a:t>
            </a:r>
            <a:r>
              <a:rPr baseline="-16230"/>
              <a:t>2</a:t>
            </a:r>
            <a:r>
              <a:t>O</a:t>
            </a:r>
            <a:r>
              <a:rPr baseline="-16230"/>
              <a:t>(l)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H</a:t>
            </a:r>
            <a:r>
              <a:rPr baseline="-16230"/>
              <a:t>3</a:t>
            </a:r>
            <a:r>
              <a:t>PO</a:t>
            </a:r>
            <a:r>
              <a:rPr baseline="-16230"/>
              <a:t>4(aq)</a:t>
            </a:r>
            <a:r>
              <a:t>  +  HCl</a:t>
            </a:r>
            <a:r>
              <a:rPr baseline="-16230"/>
              <a:t>(aq)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PCl</a:t>
            </a:r>
            <a:r>
              <a:rPr baseline="-16230"/>
              <a:t>5(s)</a:t>
            </a:r>
            <a:r>
              <a:t>  +  </a:t>
            </a:r>
            <a:r>
              <a:rPr>
                <a:solidFill>
                  <a:srgbClr val="FF3300"/>
                </a:solidFill>
              </a:rPr>
              <a:t>4 </a:t>
            </a:r>
            <a:r>
              <a:t>H</a:t>
            </a:r>
            <a:r>
              <a:rPr baseline="-16230"/>
              <a:t>2</a:t>
            </a:r>
            <a:r>
              <a:t>O</a:t>
            </a:r>
            <a:r>
              <a:rPr baseline="-16230"/>
              <a:t>(l)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H</a:t>
            </a:r>
            <a:r>
              <a:rPr baseline="-16230"/>
              <a:t>3</a:t>
            </a:r>
            <a:r>
              <a:t>PO</a:t>
            </a:r>
            <a:r>
              <a:rPr baseline="-16230"/>
              <a:t>4(aq)</a:t>
            </a:r>
            <a:r>
              <a:t>  +  </a:t>
            </a:r>
            <a:r>
              <a:rPr>
                <a:solidFill>
                  <a:srgbClr val="FF3300"/>
                </a:solidFill>
              </a:rPr>
              <a:t>5 </a:t>
            </a:r>
            <a:r>
              <a:t>HCl</a:t>
            </a:r>
            <a:r>
              <a:rPr baseline="-16230"/>
              <a:t>(aq)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KClO</a:t>
            </a:r>
            <a:r>
              <a:rPr baseline="-16230"/>
              <a:t>3(s)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baseline="-16230"/>
              <a:t>  </a:t>
            </a:r>
            <a:r>
              <a:t>KCl</a:t>
            </a:r>
            <a:r>
              <a:rPr baseline="-16230"/>
              <a:t>(s)</a:t>
            </a:r>
            <a:r>
              <a:t>  +  O</a:t>
            </a:r>
            <a:r>
              <a:rPr baseline="-16230"/>
              <a:t>2(g)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2 </a:t>
            </a:r>
            <a:r>
              <a:rPr>
                <a:solidFill>
                  <a:srgbClr val="000000"/>
                </a:solidFill>
              </a:rPr>
              <a:t>KClO</a:t>
            </a:r>
            <a:r>
              <a:rPr baseline="-16230">
                <a:solidFill>
                  <a:srgbClr val="000000"/>
                </a:solidFill>
              </a:rPr>
              <a:t>3(s)</a:t>
            </a:r>
            <a:r>
              <a:rPr>
                <a:solidFill>
                  <a:srgbClr val="000000"/>
                </a:solidFill>
              </a:rPr>
              <a:t>  </a:t>
            </a:r>
            <a:r>
              <a:rPr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®</a:t>
            </a:r>
            <a:r>
              <a:rPr baseline="-16230">
                <a:solidFill>
                  <a:srgbClr val="000000"/>
                </a:solidFill>
              </a:rPr>
              <a:t>  </a:t>
            </a:r>
            <a:r>
              <a:t>2 </a:t>
            </a:r>
            <a:r>
              <a:rPr>
                <a:solidFill>
                  <a:srgbClr val="000000"/>
                </a:solidFill>
              </a:rPr>
              <a:t>KCl</a:t>
            </a:r>
            <a:r>
              <a:rPr baseline="-16230">
                <a:solidFill>
                  <a:srgbClr val="000000"/>
                </a:solidFill>
              </a:rPr>
              <a:t>(s)</a:t>
            </a:r>
            <a:r>
              <a:rPr>
                <a:solidFill>
                  <a:srgbClr val="000000"/>
                </a:solidFill>
              </a:rPr>
              <a:t>  +  </a:t>
            </a:r>
            <a:r>
              <a:t>3 </a:t>
            </a:r>
            <a:r>
              <a:rPr>
                <a:solidFill>
                  <a:srgbClr val="000000"/>
                </a:solidFill>
              </a:rPr>
              <a:t>O</a:t>
            </a:r>
            <a:r>
              <a:rPr baseline="-16230">
                <a:solidFill>
                  <a:srgbClr val="000000"/>
                </a:solidFill>
              </a:rPr>
              <a:t>2(g)</a:t>
            </a:r>
          </a:p>
        </p:txBody>
      </p:sp>
      <p:sp>
        <p:nvSpPr>
          <p:cNvPr id="414" name="Text Box 5"/>
          <p:cNvSpPr txBox="1"/>
          <p:nvPr/>
        </p:nvSpPr>
        <p:spPr>
          <a:xfrm>
            <a:off x="14925039" y="12735843"/>
            <a:ext cx="8984626" cy="1051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300"/>
              </a:spcBef>
              <a:buSzTx/>
              <a:buNone/>
              <a:defRPr i="1" sz="6200">
                <a:solidFill>
                  <a:srgbClr val="0000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practice, practice, practice!</a:t>
            </a:r>
          </a:p>
        </p:txBody>
      </p:sp>
      <p:sp>
        <p:nvSpPr>
          <p:cNvPr id="415" name="Rectangle 6"/>
          <p:cNvSpPr/>
          <p:nvPr/>
        </p:nvSpPr>
        <p:spPr>
          <a:xfrm>
            <a:off x="4370224" y="4478130"/>
            <a:ext cx="11673513" cy="961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  <p:sp>
        <p:nvSpPr>
          <p:cNvPr id="416" name="Rectangle 7"/>
          <p:cNvSpPr/>
          <p:nvPr/>
        </p:nvSpPr>
        <p:spPr>
          <a:xfrm>
            <a:off x="4239213" y="6294022"/>
            <a:ext cx="14398521" cy="11183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  <p:sp>
        <p:nvSpPr>
          <p:cNvPr id="417" name="Rectangle 8"/>
          <p:cNvSpPr/>
          <p:nvPr/>
        </p:nvSpPr>
        <p:spPr>
          <a:xfrm>
            <a:off x="4089399" y="8266897"/>
            <a:ext cx="15697201" cy="1219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  <p:sp>
        <p:nvSpPr>
          <p:cNvPr id="418" name="Rectangle 9"/>
          <p:cNvSpPr/>
          <p:nvPr/>
        </p:nvSpPr>
        <p:spPr>
          <a:xfrm>
            <a:off x="4343400" y="10319936"/>
            <a:ext cx="15697200" cy="1219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500" fill="hold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1" dur="500" fill="hold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7" grpId="3"/>
      <p:bldP build="whole" bldLvl="1" animBg="1" rev="0" advAuto="0" spid="414" grpId="5"/>
      <p:bldP build="whole" bldLvl="1" animBg="1" rev="0" advAuto="0" spid="416" grpId="2"/>
      <p:bldP build="whole" bldLvl="1" animBg="1" rev="0" advAuto="0" spid="415" grpId="1"/>
      <p:bldP build="whole" bldLvl="1" animBg="1" rev="0" advAuto="0" spid="418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ypes of Reactions"/>
          <p:cNvSpPr txBox="1"/>
          <p:nvPr>
            <p:ph type="title" idx="4294967295"/>
          </p:nvPr>
        </p:nvSpPr>
        <p:spPr>
          <a:xfrm>
            <a:off x="3962400" y="-1"/>
            <a:ext cx="16459200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Types of Reactions</a:t>
            </a:r>
          </a:p>
        </p:txBody>
      </p:sp>
      <p:sp>
        <p:nvSpPr>
          <p:cNvPr id="421" name="Most chemical reactions can be grouped into one of these six categories:…"/>
          <p:cNvSpPr txBox="1"/>
          <p:nvPr>
            <p:ph type="body" idx="4294967295"/>
          </p:nvPr>
        </p:nvSpPr>
        <p:spPr>
          <a:xfrm>
            <a:off x="2559298" y="2438400"/>
            <a:ext cx="19265404" cy="10668002"/>
          </a:xfrm>
          <a:prstGeom prst="rect">
            <a:avLst/>
          </a:prstGeom>
        </p:spPr>
        <p:txBody>
          <a:bodyPr/>
          <a:lstStyle/>
          <a:p>
            <a:pPr marL="1219200" indent="-1219200">
              <a:spcBef>
                <a:spcPts val="1300"/>
              </a:spcBef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Most</a:t>
            </a:r>
            <a:r>
              <a:t> chemical reactions can be grouped into one of these six categories:</a:t>
            </a:r>
          </a:p>
          <a:p>
            <a:pPr marL="1066800" indent="-1066800">
              <a:spcBef>
                <a:spcPts val="0"/>
              </a:spcBef>
              <a:buSzPct val="100000"/>
              <a:buChar char="•"/>
              <a:defRPr sz="52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1479550" indent="-1022350">
              <a:spcBef>
                <a:spcPts val="900"/>
              </a:spcBef>
              <a:buAutoNum type="arabicPeriod" startAt="1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Combination</a:t>
            </a:r>
            <a:r>
              <a:t>			A  +  B  →  AB</a:t>
            </a:r>
          </a:p>
          <a:p>
            <a:pPr lvl="1" marL="1479550" indent="-1022350">
              <a:spcBef>
                <a:spcPts val="900"/>
              </a:spcBef>
              <a:buAutoNum type="arabicPeriod" startAt="2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Decomposition</a:t>
            </a:r>
            <a:r>
              <a:t>			AB  →  A  +  B</a:t>
            </a:r>
          </a:p>
          <a:p>
            <a:pPr lvl="1" marL="1479550" indent="-1022350">
              <a:spcBef>
                <a:spcPts val="900"/>
              </a:spcBef>
              <a:buAutoNum type="arabicPeriod" startAt="3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Single Replacement</a:t>
            </a:r>
            <a:r>
              <a:t>		AB  +  C  →  CB  +  A   </a:t>
            </a:r>
            <a:r>
              <a:rPr i="1"/>
              <a:t>or</a:t>
            </a:r>
          </a:p>
          <a:p>
            <a:pPr lvl="1" marL="1066800" indent="-609600">
              <a:spcBef>
                <a:spcPts val="900"/>
              </a:spcBef>
              <a:buSzTx/>
              <a:buNone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							MY  +  X  →  MX  +  Y</a:t>
            </a:r>
          </a:p>
          <a:p>
            <a:pPr lvl="2" marL="1066800" indent="-209550">
              <a:spcBef>
                <a:spcPts val="2000"/>
              </a:spcBef>
              <a:buSzTx/>
              <a:buNone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i="1"/>
              <a:t>(Metals replace metals; nonmetals replace nonmetals)</a:t>
            </a:r>
          </a:p>
          <a:p>
            <a:pPr lvl="1" marL="1449480" indent="-992280">
              <a:spcBef>
                <a:spcPts val="900"/>
              </a:spcBef>
              <a:buClr>
                <a:srgbClr val="000000"/>
              </a:buClr>
              <a:buAutoNum type="arabicPeriod" startAt="4"/>
              <a:defRPr sz="5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Combustion</a:t>
            </a:r>
            <a:r>
              <a:t>		</a:t>
            </a:r>
            <a:r>
              <a:rPr>
                <a:solidFill>
                  <a:srgbClr val="000000"/>
                </a:solidFill>
              </a:rPr>
              <a:t>C</a:t>
            </a:r>
            <a:r>
              <a:rPr baseline="-5999">
                <a:solidFill>
                  <a:srgbClr val="000000"/>
                </a:solidFill>
              </a:rPr>
              <a:t>x</a:t>
            </a:r>
            <a:r>
              <a:rPr>
                <a:solidFill>
                  <a:srgbClr val="000000"/>
                </a:solidFill>
              </a:rPr>
              <a:t>H</a:t>
            </a:r>
            <a:r>
              <a:rPr baseline="-5999">
                <a:solidFill>
                  <a:srgbClr val="000000"/>
                </a:solidFill>
              </a:rPr>
              <a:t>y</a:t>
            </a:r>
            <a:r>
              <a:rPr>
                <a:solidFill>
                  <a:srgbClr val="000000"/>
                </a:solidFill>
              </a:rPr>
              <a:t>  +  O</a:t>
            </a:r>
            <a:r>
              <a:rPr baseline="-5999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  →  CO</a:t>
            </a:r>
            <a:r>
              <a:rPr baseline="-5999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  +  H</a:t>
            </a:r>
            <a:r>
              <a:rPr baseline="-5999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O</a:t>
            </a:r>
          </a:p>
          <a:p>
            <a:pPr lvl="1" marL="1479550" indent="-1022350">
              <a:spcBef>
                <a:spcPts val="900"/>
              </a:spcBef>
              <a:buAutoNum type="arabicPeriod" startAt="4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Acid-Base</a:t>
            </a:r>
            <a:r>
              <a:t>		HX  +  MOH  →  MX  +  H</a:t>
            </a:r>
            <a:r>
              <a:rPr baseline="-5999"/>
              <a:t>2</a:t>
            </a:r>
            <a:r>
              <a:t>O</a:t>
            </a:r>
          </a:p>
          <a:p>
            <a:pPr lvl="1" marL="1479550" indent="-1022350">
              <a:spcBef>
                <a:spcPts val="900"/>
              </a:spcBef>
              <a:buAutoNum type="arabicPeriod" startAt="4"/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F2600"/>
                </a:solidFill>
              </a:rPr>
              <a:t>Precipitation</a:t>
            </a:r>
            <a:r>
              <a:t>		AX  +  BY      →  AY(s)  +  BX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2"/>
          <p:cNvSpPr txBox="1"/>
          <p:nvPr>
            <p:ph type="title"/>
          </p:nvPr>
        </p:nvSpPr>
        <p:spPr>
          <a:xfrm>
            <a:off x="11169152" y="-240252"/>
            <a:ext cx="16459201" cy="1882775"/>
          </a:xfrm>
          <a:prstGeom prst="rect">
            <a:avLst/>
          </a:prstGeom>
        </p:spPr>
        <p:txBody>
          <a:bodyPr/>
          <a:lstStyle/>
          <a:p>
            <a:pPr/>
            <a:r>
              <a:t>Chemical Equations</a:t>
            </a:r>
          </a:p>
        </p:txBody>
      </p:sp>
      <p:sp>
        <p:nvSpPr>
          <p:cNvPr id="345" name="Rectangle 3"/>
          <p:cNvSpPr txBox="1"/>
          <p:nvPr>
            <p:ph type="body" idx="1"/>
          </p:nvPr>
        </p:nvSpPr>
        <p:spPr>
          <a:xfrm>
            <a:off x="335188" y="1306112"/>
            <a:ext cx="19445586" cy="10494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17600" indent="-1103312" algn="just">
              <a:spcBef>
                <a:spcPts val="1400"/>
              </a:spcBef>
              <a:defRPr b="1" i="1">
                <a:solidFill>
                  <a:srgbClr val="0000FF"/>
                </a:solidFill>
              </a:defRPr>
            </a:pPr>
            <a:r>
              <a:rPr i="0"/>
              <a:t>Chemical equations are like recipes in cooking</a:t>
            </a:r>
            <a:r>
              <a:rPr b="0" i="0"/>
              <a:t>:</a:t>
            </a:r>
            <a:r>
              <a:rPr b="0" i="0">
                <a:solidFill>
                  <a:srgbClr val="000000"/>
                </a:solidFill>
              </a:rPr>
              <a:t>  They tell a chemist how to make something ("products") and what you'll need to make it ("reactants")</a:t>
            </a:r>
            <a:endParaRPr b="0" i="0">
              <a:solidFill>
                <a:srgbClr val="000000"/>
              </a:solidFill>
            </a:endParaRPr>
          </a:p>
          <a:p>
            <a:pPr marL="1117600" indent="-1103312" algn="just">
              <a:spcBef>
                <a:spcPts val="1400"/>
              </a:spcBef>
              <a:defRPr b="1" i="1">
                <a:solidFill>
                  <a:srgbClr val="0000FF"/>
                </a:solidFill>
              </a:defRPr>
            </a:pPr>
            <a:r>
              <a:rPr b="0" i="0">
                <a:solidFill>
                  <a:srgbClr val="000000"/>
                </a:solidFill>
              </a:rPr>
              <a:t>Having balanced amounts critical in cooking: too much flour can make a cake dry, and too little flour can prevent the cake from forming. Same in chemistry!</a:t>
            </a:r>
            <a:endParaRPr b="0" i="0">
              <a:solidFill>
                <a:srgbClr val="000000"/>
              </a:solidFill>
            </a:endParaRPr>
          </a:p>
          <a:p>
            <a:pPr marL="1117600" indent="-1103312" algn="just">
              <a:spcBef>
                <a:spcPts val="1400"/>
              </a:spcBef>
              <a:defRPr b="1" i="1">
                <a:solidFill>
                  <a:srgbClr val="0000FF"/>
                </a:solidFill>
              </a:defRPr>
            </a:pPr>
            <a:r>
              <a:rPr b="0" i="0">
                <a:solidFill>
                  <a:srgbClr val="000000"/>
                </a:solidFill>
              </a:rPr>
              <a:t>We will learn how to create a balanced chemical equation in this chapter, and in the next section, we will explore the quantities needed to actually make the products.</a:t>
            </a:r>
          </a:p>
        </p:txBody>
      </p:sp>
      <p:pic>
        <p:nvPicPr>
          <p:cNvPr id="34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9657" y="8951896"/>
            <a:ext cx="7214362" cy="4800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In a combination reaction, two or more reactants form one product or simple compounds combine to form one product.…"/>
          <p:cNvSpPr txBox="1"/>
          <p:nvPr>
            <p:ph type="body" idx="4294967295"/>
          </p:nvPr>
        </p:nvSpPr>
        <p:spPr>
          <a:xfrm>
            <a:off x="4114799" y="2697956"/>
            <a:ext cx="16002001" cy="97586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3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 a </a:t>
            </a:r>
            <a:r>
              <a:rPr b="1"/>
              <a:t>combination reaction</a:t>
            </a:r>
            <a:r>
              <a:t>, two or more reactants form one product or simple compounds combine to form one product.</a:t>
            </a:r>
            <a:endParaRPr sz="4600"/>
          </a:p>
          <a:p>
            <a:pPr>
              <a:spcBef>
                <a:spcPts val="3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                    </a:t>
            </a: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			  +</a:t>
            </a:r>
          </a:p>
          <a:p>
            <a:pPr>
              <a:defRPr sz="3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		     2 Mg(</a:t>
            </a:r>
            <a:r>
              <a:rPr i="1"/>
              <a:t>s</a:t>
            </a:r>
            <a:r>
              <a:t>)  +  O</a:t>
            </a:r>
            <a:r>
              <a:rPr baseline="-15999"/>
              <a:t>2</a:t>
            </a:r>
            <a:r>
              <a:t>(</a:t>
            </a:r>
            <a:r>
              <a:rPr i="1"/>
              <a:t>g</a:t>
            </a:r>
            <a:r>
              <a:t>) 		2 MgO(</a:t>
            </a:r>
            <a:r>
              <a:rPr i="1"/>
              <a:t>s</a:t>
            </a:r>
            <a:r>
              <a:t>)</a:t>
            </a:r>
          </a:p>
          <a:p>
            <a:pPr>
              <a:lnSpc>
                <a:spcPct val="50000"/>
              </a:lnSpc>
              <a:defRPr sz="3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		     2 Na(</a:t>
            </a:r>
            <a:r>
              <a:rPr i="1"/>
              <a:t>s</a:t>
            </a:r>
            <a:r>
              <a:t>)  +  Cl</a:t>
            </a:r>
            <a:r>
              <a:rPr baseline="-15999"/>
              <a:t>2</a:t>
            </a:r>
            <a:r>
              <a:t>(</a:t>
            </a:r>
            <a:r>
              <a:rPr i="1"/>
              <a:t>g</a:t>
            </a:r>
            <a:r>
              <a:t>)		2 NaCl(</a:t>
            </a:r>
            <a:r>
              <a:rPr i="1"/>
              <a:t>s</a:t>
            </a:r>
            <a:r>
              <a:t>)</a:t>
            </a:r>
          </a:p>
          <a:p>
            <a:pPr>
              <a:lnSpc>
                <a:spcPct val="50000"/>
              </a:lnSpc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pPr>
            <a:r>
              <a:t>		     SO</a:t>
            </a:r>
            <a:r>
              <a:rPr baseline="-15999"/>
              <a:t>3</a:t>
            </a:r>
            <a:r>
              <a:t>(</a:t>
            </a:r>
            <a:r>
              <a:rPr i="1"/>
              <a:t>g</a:t>
            </a:r>
            <a:r>
              <a:t>)  +  H</a:t>
            </a:r>
            <a:r>
              <a:rPr baseline="-15999"/>
              <a:t>2</a:t>
            </a:r>
            <a:r>
              <a:t>O(</a:t>
            </a:r>
            <a:r>
              <a:rPr i="1"/>
              <a:t>l</a:t>
            </a:r>
            <a:r>
              <a:t>)		H</a:t>
            </a:r>
            <a:r>
              <a:rPr baseline="-15999"/>
              <a:t>2</a:t>
            </a:r>
            <a:r>
              <a:t>SO</a:t>
            </a:r>
            <a:r>
              <a:rPr baseline="-15999"/>
              <a:t>4</a:t>
            </a:r>
            <a:r>
              <a:t>(</a:t>
            </a:r>
            <a:r>
              <a:rPr i="1"/>
              <a:t>aq</a:t>
            </a:r>
            <a:r>
              <a:t>) </a:t>
            </a:r>
          </a:p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Combination reactions are also known as </a:t>
            </a:r>
            <a:r>
              <a:rPr b="1"/>
              <a:t>addition reactions.</a:t>
            </a:r>
          </a:p>
        </p:txBody>
      </p:sp>
      <p:sp>
        <p:nvSpPr>
          <p:cNvPr id="424" name="Combination (Addition)"/>
          <p:cNvSpPr txBox="1"/>
          <p:nvPr>
            <p:ph type="title" idx="4294967295"/>
          </p:nvPr>
        </p:nvSpPr>
        <p:spPr>
          <a:xfrm>
            <a:off x="3962400" y="152399"/>
            <a:ext cx="16459200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Combination (Addition) </a:t>
            </a:r>
          </a:p>
        </p:txBody>
      </p:sp>
      <p:grpSp>
        <p:nvGrpSpPr>
          <p:cNvPr id="427" name="Group"/>
          <p:cNvGrpSpPr/>
          <p:nvPr/>
        </p:nvGrpSpPr>
        <p:grpSpPr>
          <a:xfrm>
            <a:off x="6577011" y="5371306"/>
            <a:ext cx="1066801" cy="1066801"/>
            <a:chOff x="0" y="0"/>
            <a:chExt cx="1066800" cy="1066800"/>
          </a:xfrm>
        </p:grpSpPr>
        <p:sp>
          <p:nvSpPr>
            <p:cNvPr id="425" name="Square"/>
            <p:cNvSpPr/>
            <p:nvPr/>
          </p:nvSpPr>
          <p:spPr>
            <a:xfrm>
              <a:off x="0" y="0"/>
              <a:ext cx="1066800" cy="1066800"/>
            </a:xfrm>
            <a:prstGeom prst="rect">
              <a:avLst/>
            </a:prstGeom>
            <a:solidFill>
              <a:srgbClr val="FF7C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6" name="A"/>
            <p:cNvSpPr txBox="1"/>
            <p:nvPr/>
          </p:nvSpPr>
          <p:spPr>
            <a:xfrm>
              <a:off x="300077" y="213657"/>
              <a:ext cx="466646" cy="639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</a:t>
              </a:r>
            </a:p>
          </p:txBody>
        </p:sp>
      </p:grpSp>
      <p:grpSp>
        <p:nvGrpSpPr>
          <p:cNvPr id="430" name="Group"/>
          <p:cNvGrpSpPr/>
          <p:nvPr/>
        </p:nvGrpSpPr>
        <p:grpSpPr>
          <a:xfrm>
            <a:off x="8910636" y="5371306"/>
            <a:ext cx="1066801" cy="1066801"/>
            <a:chOff x="0" y="0"/>
            <a:chExt cx="1066800" cy="1066800"/>
          </a:xfrm>
        </p:grpSpPr>
        <p:sp>
          <p:nvSpPr>
            <p:cNvPr id="428" name="Square"/>
            <p:cNvSpPr/>
            <p:nvPr/>
          </p:nvSpPr>
          <p:spPr>
            <a:xfrm>
              <a:off x="0" y="0"/>
              <a:ext cx="1066800" cy="1066800"/>
            </a:xfrm>
            <a:prstGeom prst="rect">
              <a:avLst/>
            </a:prstGeom>
            <a:solidFill>
              <a:srgbClr val="BBE0E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B"/>
            <p:cNvSpPr txBox="1"/>
            <p:nvPr/>
          </p:nvSpPr>
          <p:spPr>
            <a:xfrm>
              <a:off x="300077" y="213657"/>
              <a:ext cx="466646" cy="639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B</a:t>
              </a:r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13106400" y="5371306"/>
            <a:ext cx="1066800" cy="1066801"/>
            <a:chOff x="0" y="0"/>
            <a:chExt cx="1066800" cy="1066800"/>
          </a:xfrm>
        </p:grpSpPr>
        <p:sp>
          <p:nvSpPr>
            <p:cNvPr id="431" name="Square"/>
            <p:cNvSpPr/>
            <p:nvPr/>
          </p:nvSpPr>
          <p:spPr>
            <a:xfrm>
              <a:off x="0" y="0"/>
              <a:ext cx="1066800" cy="1066800"/>
            </a:xfrm>
            <a:prstGeom prst="rect">
              <a:avLst/>
            </a:prstGeom>
            <a:solidFill>
              <a:srgbClr val="FF7C8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2" name="A"/>
            <p:cNvSpPr txBox="1"/>
            <p:nvPr/>
          </p:nvSpPr>
          <p:spPr>
            <a:xfrm>
              <a:off x="300077" y="213657"/>
              <a:ext cx="466646" cy="639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</a:t>
              </a:r>
            </a:p>
          </p:txBody>
        </p:sp>
      </p:grpSp>
      <p:grpSp>
        <p:nvGrpSpPr>
          <p:cNvPr id="436" name="Group"/>
          <p:cNvGrpSpPr/>
          <p:nvPr/>
        </p:nvGrpSpPr>
        <p:grpSpPr>
          <a:xfrm>
            <a:off x="14173200" y="5371306"/>
            <a:ext cx="1066800" cy="1066801"/>
            <a:chOff x="0" y="0"/>
            <a:chExt cx="1066800" cy="1066800"/>
          </a:xfrm>
        </p:grpSpPr>
        <p:sp>
          <p:nvSpPr>
            <p:cNvPr id="434" name="Square"/>
            <p:cNvSpPr/>
            <p:nvPr/>
          </p:nvSpPr>
          <p:spPr>
            <a:xfrm>
              <a:off x="0" y="0"/>
              <a:ext cx="1066800" cy="1066800"/>
            </a:xfrm>
            <a:prstGeom prst="rect">
              <a:avLst/>
            </a:prstGeom>
            <a:solidFill>
              <a:srgbClr val="BBE0E3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B"/>
            <p:cNvSpPr txBox="1"/>
            <p:nvPr/>
          </p:nvSpPr>
          <p:spPr>
            <a:xfrm>
              <a:off x="300077" y="213657"/>
              <a:ext cx="466646" cy="639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algn="ctr">
                <a:spcBef>
                  <a:spcPts val="0"/>
                </a:spcBef>
                <a:buClrTx/>
                <a:buSzTx/>
                <a:buNone/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B</a:t>
              </a:r>
            </a:p>
          </p:txBody>
        </p:sp>
      </p:grpSp>
      <p:pic>
        <p:nvPicPr>
          <p:cNvPr id="4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5200" y="8286750"/>
            <a:ext cx="1828800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5200" y="9505950"/>
            <a:ext cx="1828800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5200" y="7094934"/>
            <a:ext cx="1828800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5200" y="5819775"/>
            <a:ext cx="1828800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3"/>
      <p:bldP build="p" bldLvl="5" animBg="1" rev="0" advAuto="0" spid="423" grpId="1"/>
      <p:bldP build="whole" bldLvl="1" animBg="1" rev="0" advAuto="0" spid="439" grpId="2"/>
      <p:bldP build="whole" bldLvl="1" animBg="1" rev="0" advAuto="0" spid="438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Decomposition"/>
          <p:cNvSpPr txBox="1"/>
          <p:nvPr>
            <p:ph type="title" idx="4294967295"/>
          </p:nvPr>
        </p:nvSpPr>
        <p:spPr>
          <a:xfrm>
            <a:off x="3962400" y="304799"/>
            <a:ext cx="16459200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Decomposition</a:t>
            </a:r>
          </a:p>
        </p:txBody>
      </p:sp>
      <p:sp>
        <p:nvSpPr>
          <p:cNvPr id="443" name="In a decomposition reaction, one substance splits into two or more simpler substances.…"/>
          <p:cNvSpPr txBox="1"/>
          <p:nvPr>
            <p:ph type="body" idx="4294967295"/>
          </p:nvPr>
        </p:nvSpPr>
        <p:spPr>
          <a:xfrm>
            <a:off x="4267199" y="2590800"/>
            <a:ext cx="15087603" cy="10210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3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In a </a:t>
            </a:r>
            <a:r>
              <a:rPr b="1"/>
              <a:t>decomposition reaction</a:t>
            </a:r>
            <a:r>
              <a:t>, one substance splits into two or more simpler substances.</a:t>
            </a:r>
            <a:endParaRPr sz="4600"/>
          </a:p>
          <a:p>
            <a:pPr>
              <a:lnSpc>
                <a:spcPct val="90000"/>
              </a:lnSpc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>
              <a:lnSpc>
                <a:spcPct val="90000"/>
              </a:lnSpc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  <a:p>
            <a:pPr>
              <a:lnSpc>
                <a:spcPct val="90000"/>
              </a:lnSpc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	2 HgO(</a:t>
            </a:r>
            <a:r>
              <a:rPr i="1"/>
              <a:t>s</a:t>
            </a:r>
            <a:r>
              <a:t>)		    2 Hg(</a:t>
            </a:r>
            <a:r>
              <a:rPr i="1"/>
              <a:t>l</a:t>
            </a:r>
            <a:r>
              <a:t>)   +  O</a:t>
            </a:r>
            <a:r>
              <a:rPr baseline="-15913"/>
              <a:t>2</a:t>
            </a:r>
            <a:r>
              <a:t>(</a:t>
            </a:r>
            <a:r>
              <a:rPr i="1"/>
              <a:t>g</a:t>
            </a:r>
            <a:r>
              <a:t>)</a:t>
            </a:r>
          </a:p>
          <a:p>
            <a:pPr>
              <a:lnSpc>
                <a:spcPct val="90000"/>
              </a:lnSpc>
              <a:spcBef>
                <a:spcPts val="1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	2 KClO</a:t>
            </a:r>
            <a:r>
              <a:rPr baseline="-15913"/>
              <a:t>3</a:t>
            </a:r>
            <a:r>
              <a:t>(</a:t>
            </a:r>
            <a:r>
              <a:rPr i="1"/>
              <a:t>s</a:t>
            </a:r>
            <a:r>
              <a:t>)		    2 KCl(</a:t>
            </a:r>
            <a:r>
              <a:rPr i="1"/>
              <a:t>s</a:t>
            </a:r>
            <a:r>
              <a:t>)  + 3 O</a:t>
            </a:r>
            <a:r>
              <a:rPr baseline="-15913"/>
              <a:t>2</a:t>
            </a:r>
            <a:r>
              <a:t>(</a:t>
            </a:r>
            <a:r>
              <a:rPr i="1"/>
              <a:t>g</a:t>
            </a:r>
            <a:r>
              <a:t>)</a:t>
            </a:r>
            <a:r>
              <a:rPr baseline="-15913"/>
              <a:t> </a:t>
            </a:r>
          </a:p>
          <a:p>
            <a:pPr>
              <a:lnSpc>
                <a:spcPct val="90000"/>
              </a:lnSpc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	</a:t>
            </a:r>
          </a:p>
        </p:txBody>
      </p:sp>
      <p:sp>
        <p:nvSpPr>
          <p:cNvPr id="444" name="Line"/>
          <p:cNvSpPr/>
          <p:nvPr/>
        </p:nvSpPr>
        <p:spPr>
          <a:xfrm>
            <a:off x="9144000" y="6400800"/>
            <a:ext cx="2133600" cy="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5" name="Line"/>
          <p:cNvSpPr/>
          <p:nvPr/>
        </p:nvSpPr>
        <p:spPr>
          <a:xfrm>
            <a:off x="9144000" y="7620000"/>
            <a:ext cx="2133600" cy="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074"/>
          <a:stretch>
            <a:fillRect/>
          </a:stretch>
        </p:blipFill>
        <p:spPr>
          <a:xfrm>
            <a:off x="7010400" y="5576887"/>
            <a:ext cx="8839200" cy="2869559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Line"/>
          <p:cNvSpPr/>
          <p:nvPr/>
        </p:nvSpPr>
        <p:spPr>
          <a:xfrm>
            <a:off x="10058400" y="9194403"/>
            <a:ext cx="1676400" cy="1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48" name="Line"/>
          <p:cNvSpPr/>
          <p:nvPr/>
        </p:nvSpPr>
        <p:spPr>
          <a:xfrm>
            <a:off x="10058400" y="10318353"/>
            <a:ext cx="1676400" cy="1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3" grpId="1"/>
      <p:bldP build="whole" bldLvl="1" animBg="1" rev="0" advAuto="0" spid="447" grpId="2"/>
      <p:bldP build="whole" bldLvl="1" animBg="1" rev="0" advAuto="0" spid="448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Learning Check"/>
          <p:cNvSpPr txBox="1"/>
          <p:nvPr>
            <p:ph type="title" idx="4294967295"/>
          </p:nvPr>
        </p:nvSpPr>
        <p:spPr>
          <a:xfrm>
            <a:off x="3962400" y="317499"/>
            <a:ext cx="16459200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Learning Check </a:t>
            </a:r>
          </a:p>
        </p:txBody>
      </p:sp>
      <p:sp>
        <p:nvSpPr>
          <p:cNvPr id="451" name="Classify the following reactions as…"/>
          <p:cNvSpPr txBox="1"/>
          <p:nvPr>
            <p:ph type="body" idx="4294967295"/>
          </p:nvPr>
        </p:nvSpPr>
        <p:spPr>
          <a:xfrm>
            <a:off x="3962400" y="3200400"/>
            <a:ext cx="16459200" cy="9051925"/>
          </a:xfrm>
          <a:prstGeom prst="rect">
            <a:avLst/>
          </a:prstGeom>
        </p:spPr>
        <p:txBody>
          <a:bodyPr/>
          <a:lstStyle/>
          <a:p>
            <a:pPr marL="603504" indent="-603504" defTabSz="1609344">
              <a:spcBef>
                <a:spcPts val="1300"/>
              </a:spcBef>
              <a:defRPr b="1" sz="528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0"/>
              <a:t>Classify the following reactions as </a:t>
            </a:r>
            <a:endParaRPr b="0"/>
          </a:p>
          <a:p>
            <a:pPr marL="603504" indent="-603504" defTabSz="1609344">
              <a:spcBef>
                <a:spcPts val="13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  <a:r>
              <a:t>	combination or decomposition.</a:t>
            </a:r>
          </a:p>
          <a:p>
            <a:pPr marL="603504" indent="-603504" defTabSz="1609344">
              <a:spcBef>
                <a:spcPts val="13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</a:p>
          <a:p>
            <a:pPr marL="603504" indent="-603504" defTabSz="1609344">
              <a:lnSpc>
                <a:spcPct val="110000"/>
              </a:lnSpc>
              <a:spcBef>
                <a:spcPts val="10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  <a:r>
              <a:t>	H</a:t>
            </a:r>
            <a:r>
              <a:rPr baseline="-14636"/>
              <a:t>2</a:t>
            </a:r>
            <a:r>
              <a:t>(</a:t>
            </a:r>
            <a:r>
              <a:rPr i="1"/>
              <a:t>g</a:t>
            </a:r>
            <a:r>
              <a:t>)  + Br</a:t>
            </a:r>
            <a:r>
              <a:rPr baseline="-14636"/>
              <a:t>2</a:t>
            </a:r>
            <a:r>
              <a:t>(</a:t>
            </a:r>
            <a:r>
              <a:rPr i="1"/>
              <a:t>g</a:t>
            </a:r>
            <a:r>
              <a:t>)    	                2 HBr(</a:t>
            </a:r>
            <a:r>
              <a:rPr i="1"/>
              <a:t>l</a:t>
            </a:r>
            <a:r>
              <a:t>)</a:t>
            </a:r>
          </a:p>
          <a:p>
            <a:pPr marL="603504" indent="-603504" defTabSz="1609344">
              <a:lnSpc>
                <a:spcPct val="110000"/>
              </a:lnSpc>
              <a:spcBef>
                <a:spcPts val="13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</a:p>
          <a:p>
            <a:pPr marL="603504" indent="-603504" defTabSz="1609344">
              <a:lnSpc>
                <a:spcPct val="130000"/>
              </a:lnSpc>
              <a:spcBef>
                <a:spcPts val="10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  <a:r>
              <a:t>	Al</a:t>
            </a:r>
            <a:r>
              <a:rPr baseline="-14636"/>
              <a:t>2</a:t>
            </a:r>
            <a:r>
              <a:t>(CO</a:t>
            </a:r>
            <a:r>
              <a:rPr baseline="-14636"/>
              <a:t>3</a:t>
            </a:r>
            <a:r>
              <a:t>)</a:t>
            </a:r>
            <a:r>
              <a:rPr baseline="-14636"/>
              <a:t>3</a:t>
            </a:r>
            <a:r>
              <a:t>(</a:t>
            </a:r>
            <a:r>
              <a:rPr i="1"/>
              <a:t>s</a:t>
            </a:r>
            <a:r>
              <a:t>)		                Al</a:t>
            </a:r>
            <a:r>
              <a:rPr baseline="-14636"/>
              <a:t>2</a:t>
            </a:r>
            <a:r>
              <a:t>O</a:t>
            </a:r>
            <a:r>
              <a:rPr baseline="-14636"/>
              <a:t>3</a:t>
            </a:r>
            <a:r>
              <a:t>(</a:t>
            </a:r>
            <a:r>
              <a:rPr i="1"/>
              <a:t>s</a:t>
            </a:r>
            <a:r>
              <a:t>)  + 3 CO</a:t>
            </a:r>
            <a:r>
              <a:rPr baseline="-14636"/>
              <a:t>2</a:t>
            </a:r>
            <a:r>
              <a:t>(</a:t>
            </a:r>
            <a:r>
              <a:rPr i="1"/>
              <a:t>g</a:t>
            </a:r>
            <a:r>
              <a:t>)</a:t>
            </a:r>
          </a:p>
          <a:p>
            <a:pPr marL="603504" indent="-603504" defTabSz="1609344">
              <a:lnSpc>
                <a:spcPct val="130000"/>
              </a:lnSpc>
              <a:spcBef>
                <a:spcPts val="13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</a:p>
          <a:p>
            <a:pPr marL="603504" indent="-603504" defTabSz="1609344">
              <a:lnSpc>
                <a:spcPct val="130000"/>
              </a:lnSpc>
              <a:spcBef>
                <a:spcPts val="1000"/>
              </a:spcBef>
              <a:defRPr sz="5280">
                <a:latin typeface="Arial"/>
                <a:ea typeface="Arial"/>
                <a:cs typeface="Arial"/>
                <a:sym typeface="Arial"/>
              </a:defRPr>
            </a:pPr>
            <a:r>
              <a:t>	4 Al(</a:t>
            </a:r>
            <a:r>
              <a:rPr i="1"/>
              <a:t>s</a:t>
            </a:r>
            <a:r>
              <a:t>)   + 3 C(</a:t>
            </a:r>
            <a:r>
              <a:rPr i="1"/>
              <a:t>s</a:t>
            </a:r>
            <a:r>
              <a:t>)     	               Al</a:t>
            </a:r>
            <a:r>
              <a:rPr baseline="-14636"/>
              <a:t>4</a:t>
            </a:r>
            <a:r>
              <a:t>C</a:t>
            </a:r>
            <a:r>
              <a:rPr baseline="-14636"/>
              <a:t>3</a:t>
            </a:r>
            <a:r>
              <a:t>(</a:t>
            </a:r>
            <a:r>
              <a:rPr i="1"/>
              <a:t>s</a:t>
            </a:r>
            <a:r>
              <a:t>)</a:t>
            </a:r>
          </a:p>
        </p:txBody>
      </p:sp>
      <p:sp>
        <p:nvSpPr>
          <p:cNvPr id="452" name="Line"/>
          <p:cNvSpPr/>
          <p:nvPr/>
        </p:nvSpPr>
        <p:spPr>
          <a:xfrm>
            <a:off x="11506200" y="6688931"/>
            <a:ext cx="16764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3" name="Line"/>
          <p:cNvSpPr/>
          <p:nvPr/>
        </p:nvSpPr>
        <p:spPr>
          <a:xfrm>
            <a:off x="11506200" y="8600281"/>
            <a:ext cx="16764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4" name="Line"/>
          <p:cNvSpPr/>
          <p:nvPr/>
        </p:nvSpPr>
        <p:spPr>
          <a:xfrm>
            <a:off x="11582400" y="10835084"/>
            <a:ext cx="16764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5" name="Combination"/>
          <p:cNvSpPr txBox="1"/>
          <p:nvPr/>
        </p:nvSpPr>
        <p:spPr>
          <a:xfrm>
            <a:off x="19937338" y="5967740"/>
            <a:ext cx="3777278" cy="94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Tx/>
              <a:buSzTx/>
              <a:buNone/>
              <a:defRPr i="1" sz="5400">
                <a:solidFill>
                  <a:srgbClr val="0433FF"/>
                </a:solidFill>
              </a:defRPr>
            </a:lvl1pPr>
          </a:lstStyle>
          <a:p>
            <a:pPr/>
            <a:r>
              <a:t>Combination</a:t>
            </a:r>
          </a:p>
        </p:txBody>
      </p:sp>
      <p:sp>
        <p:nvSpPr>
          <p:cNvPr id="456" name="Decomposition"/>
          <p:cNvSpPr txBox="1"/>
          <p:nvPr/>
        </p:nvSpPr>
        <p:spPr>
          <a:xfrm>
            <a:off x="19829834" y="8769868"/>
            <a:ext cx="4347886" cy="94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Tx/>
              <a:buSzTx/>
              <a:buNone/>
              <a:defRPr i="1" sz="5400">
                <a:solidFill>
                  <a:srgbClr val="0433FF"/>
                </a:solidFill>
              </a:defRPr>
            </a:lvl1pPr>
          </a:lstStyle>
          <a:p>
            <a:pPr/>
            <a:r>
              <a:t>Decomposition</a:t>
            </a:r>
          </a:p>
        </p:txBody>
      </p:sp>
      <p:sp>
        <p:nvSpPr>
          <p:cNvPr id="457" name="Combination"/>
          <p:cNvSpPr txBox="1"/>
          <p:nvPr/>
        </p:nvSpPr>
        <p:spPr>
          <a:xfrm>
            <a:off x="20115138" y="10713554"/>
            <a:ext cx="3777278" cy="941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Tx/>
              <a:buSzTx/>
              <a:buNone/>
              <a:defRPr i="1" sz="5400">
                <a:solidFill>
                  <a:srgbClr val="0433FF"/>
                </a:solidFill>
              </a:defRPr>
            </a:lvl1pPr>
          </a:lstStyle>
          <a:p>
            <a:pPr/>
            <a:r>
              <a:t>Combination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2"/>
      <p:bldP build="whole" bldLvl="1" animBg="1" rev="0" advAuto="0" spid="457" grpId="3"/>
      <p:bldP build="whole" bldLvl="1" animBg="1" rev="0" advAuto="0" spid="4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ingle Replacement Reactions"/>
          <p:cNvSpPr txBox="1"/>
          <p:nvPr/>
        </p:nvSpPr>
        <p:spPr>
          <a:xfrm>
            <a:off x="4276089" y="622256"/>
            <a:ext cx="15847696" cy="1498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>
            <a:normAutofit fontScale="100000" lnSpcReduction="0"/>
          </a:bodyPr>
          <a:lstStyle>
            <a:lvl1pPr algn="ctr">
              <a:spcBef>
                <a:spcPts val="0"/>
              </a:spcBef>
              <a:buClrTx/>
              <a:buSzTx/>
              <a:buNone/>
              <a:defRPr b="1" sz="9400">
                <a:solidFill>
                  <a:srgbClr val="0000FF"/>
                </a:solidFill>
              </a:defRPr>
            </a:lvl1pPr>
          </a:lstStyle>
          <a:p>
            <a:pPr/>
            <a:r>
              <a:t>Single Replacement Reactions</a:t>
            </a:r>
          </a:p>
        </p:txBody>
      </p:sp>
      <p:sp>
        <p:nvSpPr>
          <p:cNvPr id="460" name="Single replacement reactions:…"/>
          <p:cNvSpPr txBox="1"/>
          <p:nvPr/>
        </p:nvSpPr>
        <p:spPr>
          <a:xfrm>
            <a:off x="4358639" y="3200400"/>
            <a:ext cx="15666721" cy="922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Single replacement reactions:</a:t>
            </a:r>
          </a:p>
          <a:p>
            <a:pPr>
              <a:spcBef>
                <a:spcPts val="800"/>
              </a:spcBef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685800" indent="-685800"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A  +  BC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 </a:t>
            </a:r>
            <a:r>
              <a:t> AC  +  B</a:t>
            </a:r>
          </a:p>
          <a:p>
            <a:pPr marL="685800" indent="-685800"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	X  +  BY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  </a:t>
            </a:r>
            <a:r>
              <a:t>BX  +  Y</a:t>
            </a:r>
          </a:p>
          <a:p>
            <a:pPr marL="685800" indent="-685800">
              <a:spcBef>
                <a:spcPts val="800"/>
              </a:spcBef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Metal (A and B) replace metals; </a:t>
            </a:r>
          </a:p>
          <a:p>
            <a:pPr>
              <a:buClrTx/>
              <a:buSzTx/>
              <a:buNone/>
              <a:defRPr sz="6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Non-metals (X and Y) replace non-metals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ingle Replacement"/>
          <p:cNvSpPr txBox="1"/>
          <p:nvPr>
            <p:ph type="title" idx="4294967295"/>
          </p:nvPr>
        </p:nvSpPr>
        <p:spPr>
          <a:xfrm>
            <a:off x="3962400" y="304799"/>
            <a:ext cx="16459200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Single Replacement</a:t>
            </a:r>
          </a:p>
        </p:txBody>
      </p:sp>
      <p:sp>
        <p:nvSpPr>
          <p:cNvPr id="463" name="In a single replacement reaction, one element takes the place of a different element in a reacting compound.…"/>
          <p:cNvSpPr txBox="1"/>
          <p:nvPr>
            <p:ph type="body" idx="4294967295"/>
          </p:nvPr>
        </p:nvSpPr>
        <p:spPr>
          <a:xfrm>
            <a:off x="4267199" y="2590800"/>
            <a:ext cx="15392401" cy="1147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In a </a:t>
            </a:r>
            <a:r>
              <a:rPr b="1"/>
              <a:t>single replacement</a:t>
            </a:r>
            <a:r>
              <a:t> reaction, one element takes the place of a different element in a reacting compound.</a:t>
            </a:r>
          </a:p>
          <a:p>
            <a:pPr>
              <a:lnSpc>
                <a:spcPct val="130000"/>
              </a:lnSpc>
              <a:spcBef>
                <a:spcPts val="11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>
              <a:lnSpc>
                <a:spcPct val="130000"/>
              </a:lnSpc>
              <a:spcBef>
                <a:spcPts val="11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30000"/>
              </a:lnSpc>
              <a:spcBef>
                <a:spcPts val="13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30000"/>
              </a:lnSpc>
              <a:spcBef>
                <a:spcPts val="13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30000"/>
              </a:lnSpc>
              <a:spcBef>
                <a:spcPts val="11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>
                <a:solidFill>
                  <a:srgbClr val="000000"/>
                </a:solidFill>
              </a:rPr>
              <a:t>Metals (Zn and Ag) replacing metals:</a:t>
            </a:r>
            <a:r>
              <a:t>	</a:t>
            </a:r>
          </a:p>
          <a:p>
            <a:pPr>
              <a:lnSpc>
                <a:spcPct val="130000"/>
              </a:lnSpc>
              <a:spcBef>
                <a:spcPts val="11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 b="1">
                <a:solidFill>
                  <a:srgbClr val="FF0000"/>
                </a:solidFill>
              </a:rPr>
              <a:t>Zn</a:t>
            </a:r>
            <a:r>
              <a:rPr>
                <a:solidFill>
                  <a:srgbClr val="000000"/>
                </a:solidFill>
              </a:rPr>
              <a:t>(</a:t>
            </a:r>
            <a:r>
              <a:rPr i="1">
                <a:solidFill>
                  <a:srgbClr val="000000"/>
                </a:solidFill>
              </a:rPr>
              <a:t>s</a:t>
            </a:r>
            <a:r>
              <a:rPr>
                <a:solidFill>
                  <a:srgbClr val="000000"/>
                </a:solidFill>
              </a:rPr>
              <a:t>)  + 2 AgCl(</a:t>
            </a:r>
            <a:r>
              <a:rPr i="1">
                <a:solidFill>
                  <a:srgbClr val="000000"/>
                </a:solidFill>
              </a:rPr>
              <a:t>aq</a:t>
            </a:r>
            <a:r>
              <a:rPr>
                <a:solidFill>
                  <a:srgbClr val="000000"/>
                </a:solidFill>
              </a:rPr>
              <a:t>)	  	</a:t>
            </a:r>
            <a:r>
              <a:rPr b="1">
                <a:solidFill>
                  <a:srgbClr val="FF0000"/>
                </a:solidFill>
              </a:rPr>
              <a:t>Zn</a:t>
            </a:r>
            <a:r>
              <a:rPr>
                <a:solidFill>
                  <a:srgbClr val="000000"/>
                </a:solidFill>
              </a:rPr>
              <a:t>Cl</a:t>
            </a:r>
            <a:r>
              <a:rPr baseline="-15913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(</a:t>
            </a:r>
            <a:r>
              <a:rPr i="1">
                <a:solidFill>
                  <a:srgbClr val="000000"/>
                </a:solidFill>
              </a:rPr>
              <a:t>aq</a:t>
            </a:r>
            <a:r>
              <a:rPr>
                <a:solidFill>
                  <a:srgbClr val="000000"/>
                </a:solidFill>
              </a:rPr>
              <a:t>)</a:t>
            </a:r>
            <a:r>
              <a:rPr baseline="-15913"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000000"/>
                </a:solidFill>
              </a:rPr>
              <a:t>+  2 Ag(</a:t>
            </a:r>
            <a:r>
              <a:rPr i="1">
                <a:solidFill>
                  <a:srgbClr val="000000"/>
                </a:solidFill>
              </a:rPr>
              <a:t>s</a:t>
            </a:r>
            <a:r>
              <a:rPr>
                <a:solidFill>
                  <a:srgbClr val="000000"/>
                </a:solidFill>
              </a:rPr>
              <a:t>)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Bef>
                <a:spcPts val="1100"/>
              </a:spcBef>
              <a:defRPr sz="46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>
                <a:solidFill>
                  <a:srgbClr val="000000"/>
                </a:solidFill>
              </a:rPr>
              <a:t> Nonmetals (Br and Cl) replacing nonmetals:</a:t>
            </a:r>
          </a:p>
          <a:p>
            <a:pPr>
              <a:lnSpc>
                <a:spcPct val="130000"/>
              </a:lnSpc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</a:rPr>
              <a:t>Br</a:t>
            </a:r>
            <a:r>
              <a:rPr b="1" baseline="-15913">
                <a:solidFill>
                  <a:srgbClr val="FF0000"/>
                </a:solidFill>
              </a:rPr>
              <a:t>2</a:t>
            </a:r>
            <a:r>
              <a:t>(</a:t>
            </a:r>
            <a:r>
              <a:rPr i="1"/>
              <a:t>g</a:t>
            </a:r>
            <a:r>
              <a:t>)  + 2 NaCl(</a:t>
            </a:r>
            <a:r>
              <a:rPr i="1"/>
              <a:t>aq</a:t>
            </a:r>
            <a:r>
              <a:t>)		2 Na</a:t>
            </a:r>
            <a:r>
              <a:rPr b="1">
                <a:solidFill>
                  <a:srgbClr val="FF0000"/>
                </a:solidFill>
              </a:rPr>
              <a:t>Br</a:t>
            </a:r>
            <a:r>
              <a:t>(</a:t>
            </a:r>
            <a:r>
              <a:rPr i="1"/>
              <a:t>aq</a:t>
            </a:r>
            <a:r>
              <a:t>)  + Cl</a:t>
            </a:r>
            <a:r>
              <a:rPr baseline="-15913"/>
              <a:t>2</a:t>
            </a:r>
            <a:r>
              <a:t>(</a:t>
            </a:r>
            <a:r>
              <a:rPr i="1"/>
              <a:t>g</a:t>
            </a:r>
            <a:r>
              <a:t>)</a:t>
            </a:r>
          </a:p>
        </p:txBody>
      </p:sp>
      <p:sp>
        <p:nvSpPr>
          <p:cNvPr id="464" name="Line"/>
          <p:cNvSpPr/>
          <p:nvPr/>
        </p:nvSpPr>
        <p:spPr>
          <a:xfrm>
            <a:off x="10874375" y="9798050"/>
            <a:ext cx="1981200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65" name="Line"/>
          <p:cNvSpPr/>
          <p:nvPr/>
        </p:nvSpPr>
        <p:spPr>
          <a:xfrm>
            <a:off x="10899775" y="11940382"/>
            <a:ext cx="198120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298"/>
          <a:stretch>
            <a:fillRect/>
          </a:stretch>
        </p:blipFill>
        <p:spPr>
          <a:xfrm>
            <a:off x="5943600" y="4622800"/>
            <a:ext cx="11125200" cy="321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2"/>
      <p:bldP build="whole" bldLvl="1" animBg="1" rev="0" advAuto="0" spid="465" grpId="3"/>
      <p:bldP build="p" bldLvl="5" animBg="1" rev="0" advAuto="0" spid="46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Learning Check"/>
          <p:cNvSpPr txBox="1"/>
          <p:nvPr>
            <p:ph type="title" idx="4294967295"/>
          </p:nvPr>
        </p:nvSpPr>
        <p:spPr>
          <a:xfrm>
            <a:off x="3962400" y="549274"/>
            <a:ext cx="16459200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Learning Check</a:t>
            </a:r>
          </a:p>
        </p:txBody>
      </p:sp>
      <p:sp>
        <p:nvSpPr>
          <p:cNvPr id="469" name="Complete and balance the following single replacement equation:…"/>
          <p:cNvSpPr txBox="1"/>
          <p:nvPr>
            <p:ph type="body" idx="4294967295"/>
          </p:nvPr>
        </p:nvSpPr>
        <p:spPr>
          <a:xfrm>
            <a:off x="3962400" y="2567323"/>
            <a:ext cx="16459200" cy="105156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Complete and balance the following single replacement equation:</a:t>
            </a:r>
          </a:p>
          <a:p>
            <a:pPr marL="3175" indent="-3175">
              <a:defRPr sz="5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175" indent="-3175">
              <a:spcBef>
                <a:spcPts val="0"/>
              </a:spcBef>
              <a:defRPr i="1" sz="5200">
                <a:latin typeface="Arial"/>
                <a:ea typeface="Arial"/>
                <a:cs typeface="Arial"/>
                <a:sym typeface="Arial"/>
              </a:defRPr>
            </a:pPr>
            <a:r>
              <a:t>Metals replace metals:</a:t>
            </a:r>
          </a:p>
          <a:p>
            <a:pPr marL="3175" indent="-3175">
              <a:spcBef>
                <a:spcPts val="1300"/>
              </a:spcBef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zinc  +  silver nitrate  →                    </a:t>
            </a:r>
          </a:p>
          <a:p>
            <a:pPr lvl="1" marL="3175" indent="841828">
              <a:buSzTx/>
              <a:buNone/>
              <a:defRPr b="1" sz="5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Zn + 2 AgNO</a:t>
            </a:r>
            <a:r>
              <a:rPr baseline="-5999"/>
              <a:t>3</a:t>
            </a:r>
            <a:r>
              <a:t>   → Zn(NO</a:t>
            </a:r>
            <a:r>
              <a:rPr baseline="-5999"/>
              <a:t>3</a:t>
            </a:r>
            <a:r>
              <a:t>)</a:t>
            </a:r>
            <a:r>
              <a:rPr baseline="-5999"/>
              <a:t>2</a:t>
            </a:r>
            <a:r>
              <a:t> + 2 Ag</a:t>
            </a:r>
          </a:p>
          <a:p>
            <a:pPr marL="3175" indent="-3175">
              <a:defRPr sz="5200">
                <a:latin typeface="Arial"/>
                <a:ea typeface="Arial"/>
                <a:cs typeface="Arial"/>
                <a:sym typeface="Arial"/>
              </a:defRPr>
            </a:pPr>
          </a:p>
          <a:p>
            <a:pPr marL="3175" indent="-3175">
              <a:spcBef>
                <a:spcPts val="1300"/>
              </a:spcBef>
              <a:defRPr i="1" sz="5200">
                <a:latin typeface="Arial"/>
                <a:ea typeface="Arial"/>
                <a:cs typeface="Arial"/>
                <a:sym typeface="Arial"/>
              </a:defRPr>
            </a:pPr>
            <a:r>
              <a:t>Non-metals replace non-metals:</a:t>
            </a:r>
          </a:p>
          <a:p>
            <a:pPr marL="3175" indent="-3175">
              <a:spcBef>
                <a:spcPts val="1300"/>
              </a:spcBef>
              <a:defRPr sz="5200">
                <a:latin typeface="Arial"/>
                <a:ea typeface="Arial"/>
                <a:cs typeface="Arial"/>
                <a:sym typeface="Arial"/>
              </a:defRPr>
            </a:pPr>
            <a:r>
              <a:t>chlorine + sodium iodide →</a:t>
            </a:r>
          </a:p>
          <a:p>
            <a:pPr lvl="1" marL="3175" indent="841828">
              <a:buSzTx/>
              <a:buNone/>
              <a:defRPr b="1" sz="52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</a:t>
            </a:r>
            <a:r>
              <a:rPr baseline="-5999"/>
              <a:t>2</a:t>
            </a:r>
            <a:r>
              <a:t> + 2 NaI  →  2 NaCl + I</a:t>
            </a:r>
            <a:r>
              <a:rPr baseline="-5999"/>
              <a:t>2</a:t>
            </a:r>
          </a:p>
        </p:txBody>
      </p:sp>
      <p:sp>
        <p:nvSpPr>
          <p:cNvPr id="470" name="Rectangle"/>
          <p:cNvSpPr/>
          <p:nvPr/>
        </p:nvSpPr>
        <p:spPr>
          <a:xfrm>
            <a:off x="4693379" y="7304643"/>
            <a:ext cx="13474819" cy="17062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>
              <a:buClrTx/>
              <a:buSzTx/>
              <a:buNone/>
            </a:pPr>
          </a:p>
        </p:txBody>
      </p:sp>
      <p:sp>
        <p:nvSpPr>
          <p:cNvPr id="471" name="Rectangle"/>
          <p:cNvSpPr/>
          <p:nvPr/>
        </p:nvSpPr>
        <p:spPr>
          <a:xfrm>
            <a:off x="4693379" y="10813258"/>
            <a:ext cx="13474819" cy="17062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>
              <a:buClrTx/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0" grpId="1"/>
      <p:bldP build="whole" bldLvl="1" animBg="1" rev="0" advAuto="0" spid="471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ombustion Reactions"/>
          <p:cNvSpPr txBox="1"/>
          <p:nvPr>
            <p:ph type="title" idx="4294967295"/>
          </p:nvPr>
        </p:nvSpPr>
        <p:spPr>
          <a:xfrm>
            <a:off x="3352799" y="304799"/>
            <a:ext cx="17983201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Combustion Reactions</a:t>
            </a:r>
          </a:p>
        </p:txBody>
      </p:sp>
      <p:sp>
        <p:nvSpPr>
          <p:cNvPr id="474" name="In a combustion reaction, a hydrocarbon (containing C, H and/or O) reacts with oxygen (O2) to make carbon dioxide and water.  These are very common in organic chemistry (and in your combustion gasoline car!)"/>
          <p:cNvSpPr txBox="1"/>
          <p:nvPr>
            <p:ph type="body" sz="half" idx="4294967295"/>
          </p:nvPr>
        </p:nvSpPr>
        <p:spPr>
          <a:xfrm>
            <a:off x="736600" y="2215179"/>
            <a:ext cx="23376633" cy="38183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 a combustion reaction, a hydrocarbon (containing C, H and/or O) reacts with oxygen (O</a:t>
            </a:r>
            <a:r>
              <a:rPr baseline="-5999"/>
              <a:t>2</a:t>
            </a:r>
            <a:r>
              <a:t>) to make carbon dioxide and water.  These are very common in organic chemistry (and in your combustion gasoline car!)</a:t>
            </a:r>
          </a:p>
        </p:txBody>
      </p:sp>
      <p:sp>
        <p:nvSpPr>
          <p:cNvPr id="475" name="C2H4(g)  +  3 O2(g)  →  2 H2O(g)  +  2 CO2(g)"/>
          <p:cNvSpPr txBox="1"/>
          <p:nvPr/>
        </p:nvSpPr>
        <p:spPr>
          <a:xfrm>
            <a:off x="4762641" y="6362431"/>
            <a:ext cx="14483097" cy="104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508495" marR="62010" indent="-446484" algn="ctr" defTabSz="1428750">
              <a:lnSpc>
                <a:spcPct val="90000"/>
              </a:lnSpc>
              <a:spcBef>
                <a:spcPts val="1300"/>
              </a:spcBef>
              <a:buClr>
                <a:srgbClr val="000000"/>
              </a:buClr>
              <a:buSzTx/>
              <a:buFont typeface="Arial"/>
              <a:buNone/>
              <a:defRPr b="1" sz="5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baseline="-14142"/>
              <a:t>2</a:t>
            </a:r>
            <a:r>
              <a:t>H</a:t>
            </a:r>
            <a:r>
              <a:rPr baseline="-14142"/>
              <a:t>4</a:t>
            </a:r>
            <a:r>
              <a:rPr baseline="-8142"/>
              <a:t>(g)</a:t>
            </a:r>
            <a:r>
              <a:t>  +  3 O</a:t>
            </a:r>
            <a:r>
              <a:rPr baseline="-14142"/>
              <a:t>2</a:t>
            </a:r>
            <a:r>
              <a:rPr baseline="-8142"/>
              <a:t>(g)</a:t>
            </a:r>
            <a:r>
              <a:rPr baseline="-14142"/>
              <a:t>  </a:t>
            </a:r>
            <a:r>
              <a:t>→  2 H</a:t>
            </a:r>
            <a:r>
              <a:rPr baseline="-14142"/>
              <a:t>2</a:t>
            </a:r>
            <a:r>
              <a:t>O</a:t>
            </a:r>
            <a:r>
              <a:rPr baseline="-8142"/>
              <a:t>(g)</a:t>
            </a:r>
            <a:r>
              <a:t>  +  2 CO</a:t>
            </a:r>
            <a:r>
              <a:rPr baseline="-14142"/>
              <a:t>2</a:t>
            </a:r>
            <a:r>
              <a:rPr baseline="-8142"/>
              <a:t>(g)</a:t>
            </a:r>
          </a:p>
        </p:txBody>
      </p:sp>
      <p:sp>
        <p:nvSpPr>
          <p:cNvPr id="476" name="C6H12(g) +  9 O2(g)  →  6 CO2(g)  +  6 H2O(g)"/>
          <p:cNvSpPr txBox="1"/>
          <p:nvPr/>
        </p:nvSpPr>
        <p:spPr>
          <a:xfrm>
            <a:off x="4499225" y="8715100"/>
            <a:ext cx="14847512" cy="104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1" marL="0" indent="228600" defTabSz="642937">
              <a:spcBef>
                <a:spcPts val="0"/>
              </a:spcBef>
              <a:buClrTx/>
              <a:buSzTx/>
              <a:buNone/>
              <a:tabLst>
                <a:tab pos="317500" algn="l"/>
              </a:tabLst>
              <a:defRPr b="1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baseline="-5999"/>
              <a:t>6</a:t>
            </a:r>
            <a:r>
              <a:t>H</a:t>
            </a:r>
            <a:r>
              <a:rPr baseline="-5999"/>
              <a:t>12</a:t>
            </a:r>
            <a:r>
              <a:rPr baseline="-8142"/>
              <a:t>(g)</a:t>
            </a:r>
            <a:r>
              <a:t> +  9 O</a:t>
            </a:r>
            <a:r>
              <a:rPr baseline="-5999"/>
              <a:t>2</a:t>
            </a:r>
            <a:r>
              <a:rPr baseline="-8142"/>
              <a:t>(g)</a:t>
            </a:r>
            <a:r>
              <a:t>  →  6 CO</a:t>
            </a:r>
            <a:r>
              <a:rPr baseline="-5999"/>
              <a:t>2</a:t>
            </a:r>
            <a:r>
              <a:rPr baseline="-8142"/>
              <a:t>(g)</a:t>
            </a:r>
            <a:r>
              <a:t>  +  6 H</a:t>
            </a:r>
            <a:r>
              <a:rPr baseline="-5999"/>
              <a:t>2</a:t>
            </a:r>
            <a:r>
              <a:t>O</a:t>
            </a:r>
            <a:r>
              <a:rPr baseline="-8142"/>
              <a:t>(g)</a:t>
            </a:r>
          </a:p>
        </p:txBody>
      </p:sp>
      <p:sp>
        <p:nvSpPr>
          <p:cNvPr id="477" name="2 C2H4O(g)  +  5 O2(g)  →  4 CO2(g)  +  4 H2O(g)"/>
          <p:cNvSpPr txBox="1"/>
          <p:nvPr/>
        </p:nvSpPr>
        <p:spPr>
          <a:xfrm>
            <a:off x="4197672" y="10645196"/>
            <a:ext cx="16216773" cy="104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1" marL="0" algn="just" defTabSz="642937">
              <a:spcBef>
                <a:spcPts val="0"/>
              </a:spcBef>
              <a:buClrTx/>
              <a:buSzTx/>
              <a:buNone/>
              <a:tabLst>
                <a:tab pos="317500" algn="l"/>
              </a:tabLst>
              <a:defRPr b="1" sz="5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C</a:t>
            </a:r>
            <a:r>
              <a:rPr baseline="-5999"/>
              <a:t>2</a:t>
            </a:r>
            <a:r>
              <a:t>H</a:t>
            </a:r>
            <a:r>
              <a:rPr baseline="-5999"/>
              <a:t>4</a:t>
            </a:r>
            <a:r>
              <a:t>O</a:t>
            </a:r>
            <a:r>
              <a:rPr baseline="-8142"/>
              <a:t>(g)</a:t>
            </a:r>
            <a:r>
              <a:t>  +  5 O</a:t>
            </a:r>
            <a:r>
              <a:rPr baseline="-5999"/>
              <a:t>2</a:t>
            </a:r>
            <a:r>
              <a:rPr baseline="-8142"/>
              <a:t>(g)</a:t>
            </a:r>
            <a:r>
              <a:t>  →  4 CO</a:t>
            </a:r>
            <a:r>
              <a:rPr baseline="-5999"/>
              <a:t>2</a:t>
            </a:r>
            <a:r>
              <a:rPr baseline="-8142"/>
              <a:t>(g)</a:t>
            </a:r>
            <a:r>
              <a:t>  +  4 H</a:t>
            </a:r>
            <a:r>
              <a:rPr baseline="-5999"/>
              <a:t>2</a:t>
            </a:r>
            <a:r>
              <a:t>O</a:t>
            </a:r>
            <a:r>
              <a:rPr baseline="-8142"/>
              <a:t>(g)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Acid-Base Reactions"/>
          <p:cNvSpPr txBox="1"/>
          <p:nvPr>
            <p:ph type="title" idx="4294967295"/>
          </p:nvPr>
        </p:nvSpPr>
        <p:spPr>
          <a:xfrm>
            <a:off x="3352799" y="304799"/>
            <a:ext cx="17983201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Acid-Base Reactions</a:t>
            </a:r>
          </a:p>
        </p:txBody>
      </p:sp>
      <p:sp>
        <p:nvSpPr>
          <p:cNvPr id="480" name="In an acid-base reaction, an acid (H listed first) reacts with a base (metal hydroxide) to create water and a &quot;salt&quot;…"/>
          <p:cNvSpPr txBox="1"/>
          <p:nvPr>
            <p:ph type="body" idx="4294967295"/>
          </p:nvPr>
        </p:nvSpPr>
        <p:spPr>
          <a:xfrm>
            <a:off x="4343399" y="3225799"/>
            <a:ext cx="16002001" cy="990600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In an acid-base reaction, an acid (H listed first) reacts with a base (metal hydroxide) to create water and a "salt"		</a:t>
            </a: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  </a:t>
            </a: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</a:p>
          <a:p>
            <a:pPr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</a:p>
          <a:p>
            <a:pPr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 HNO</a:t>
            </a:r>
            <a:r>
              <a:rPr baseline="-15913"/>
              <a:t>3</a:t>
            </a:r>
            <a:r>
              <a:t>(</a:t>
            </a:r>
            <a:r>
              <a:rPr i="1"/>
              <a:t>aq</a:t>
            </a:r>
            <a:r>
              <a:t>)  + NaOH(</a:t>
            </a:r>
            <a:r>
              <a:rPr i="1"/>
              <a:t>aq</a:t>
            </a:r>
            <a:r>
              <a:t>)		H</a:t>
            </a:r>
            <a:r>
              <a:rPr baseline="-15913"/>
              <a:t>2</a:t>
            </a:r>
            <a:r>
              <a:t>O(</a:t>
            </a:r>
            <a:r>
              <a:rPr i="1"/>
              <a:t>l</a:t>
            </a:r>
            <a:r>
              <a:t>)</a:t>
            </a:r>
            <a:r>
              <a:rPr baseline="-15913"/>
              <a:t>   </a:t>
            </a:r>
            <a:r>
              <a:t>+  NaNO</a:t>
            </a:r>
            <a:r>
              <a:rPr baseline="-15913"/>
              <a:t>3</a:t>
            </a:r>
            <a:r>
              <a:t>(</a:t>
            </a:r>
            <a:r>
              <a:rPr i="1"/>
              <a:t>aq</a:t>
            </a:r>
            <a:r>
              <a:t>) </a:t>
            </a:r>
          </a:p>
          <a:p>
            <a:pPr>
              <a:spcBef>
                <a:spcPts val="13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Acid-Base reactions are also a type of </a:t>
            </a:r>
            <a:r>
              <a:rPr b="1"/>
              <a:t>double displacement</a:t>
            </a:r>
            <a:r>
              <a:t> or </a:t>
            </a:r>
            <a:r>
              <a:rPr b="1"/>
              <a:t>exchange reactions</a:t>
            </a:r>
          </a:p>
        </p:txBody>
      </p:sp>
      <p:sp>
        <p:nvSpPr>
          <p:cNvPr id="481" name="Line"/>
          <p:cNvSpPr/>
          <p:nvPr/>
        </p:nvSpPr>
        <p:spPr>
          <a:xfrm>
            <a:off x="11591925" y="9240441"/>
            <a:ext cx="1371601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48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34"/>
          <a:stretch>
            <a:fillRect/>
          </a:stretch>
        </p:blipFill>
        <p:spPr>
          <a:xfrm>
            <a:off x="5791200" y="4714875"/>
            <a:ext cx="12801600" cy="38875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7" name="Group"/>
          <p:cNvGrpSpPr/>
          <p:nvPr/>
        </p:nvGrpSpPr>
        <p:grpSpPr>
          <a:xfrm>
            <a:off x="5626215" y="9705482"/>
            <a:ext cx="12576338" cy="1270001"/>
            <a:chOff x="0" y="0"/>
            <a:chExt cx="12576337" cy="1270000"/>
          </a:xfrm>
        </p:grpSpPr>
        <p:sp>
          <p:nvSpPr>
            <p:cNvPr id="483" name="acid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buClrTx/>
                <a:buSzTx/>
                <a:buNone/>
                <a:defRPr i="1" sz="4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acid</a:t>
              </a:r>
            </a:p>
          </p:txBody>
        </p:sp>
        <p:sp>
          <p:nvSpPr>
            <p:cNvPr id="484" name="base"/>
            <p:cNvSpPr/>
            <p:nvPr/>
          </p:nvSpPr>
          <p:spPr>
            <a:xfrm>
              <a:off x="3568389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buClrTx/>
                <a:buSzTx/>
                <a:buNone/>
                <a:defRPr i="1" sz="4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base</a:t>
              </a:r>
            </a:p>
          </p:txBody>
        </p:sp>
        <p:sp>
          <p:nvSpPr>
            <p:cNvPr id="485" name="water"/>
            <p:cNvSpPr/>
            <p:nvPr/>
          </p:nvSpPr>
          <p:spPr>
            <a:xfrm>
              <a:off x="811356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buClrTx/>
                <a:buSzTx/>
                <a:buNone/>
                <a:defRPr i="1" sz="4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water</a:t>
              </a:r>
            </a:p>
          </p:txBody>
        </p:sp>
        <p:sp>
          <p:nvSpPr>
            <p:cNvPr id="486" name="salt"/>
            <p:cNvSpPr/>
            <p:nvPr/>
          </p:nvSpPr>
          <p:spPr>
            <a:xfrm>
              <a:off x="11306337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>
                <a:buClrTx/>
                <a:buSzTx/>
                <a:buNone/>
                <a:defRPr i="1" sz="4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salt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0" grpId="1"/>
      <p:bldP build="whole" bldLvl="1" animBg="1" rev="0" advAuto="0" spid="481" grpId="2"/>
      <p:bldP build="whole" bldLvl="1" animBg="1" rev="0" advAuto="0" spid="487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3"/>
          <p:cNvSpPr txBox="1"/>
          <p:nvPr>
            <p:ph type="body" sz="half" idx="1"/>
          </p:nvPr>
        </p:nvSpPr>
        <p:spPr>
          <a:xfrm>
            <a:off x="4114799" y="4572000"/>
            <a:ext cx="16459201" cy="6705600"/>
          </a:xfrm>
          <a:prstGeom prst="rect">
            <a:avLst/>
          </a:prstGeom>
        </p:spPr>
        <p:txBody>
          <a:bodyPr/>
          <a:lstStyle/>
          <a:p>
            <a:pPr marL="0" indent="60325" algn="just">
              <a:spcBef>
                <a:spcPts val="1300"/>
              </a:spcBef>
              <a:defRPr sz="5600"/>
            </a:pPr>
            <a:r>
              <a:t>When equal amounts (moles) of </a:t>
            </a:r>
            <a:r>
              <a:rPr>
                <a:solidFill>
                  <a:srgbClr val="FF3300"/>
                </a:solidFill>
              </a:rPr>
              <a:t>acids</a:t>
            </a:r>
            <a:r>
              <a:t> (H</a:t>
            </a:r>
            <a:r>
              <a:rPr baseline="31000"/>
              <a:t>+</a:t>
            </a:r>
            <a:r>
              <a:t>) and </a:t>
            </a:r>
            <a:r>
              <a:rPr>
                <a:solidFill>
                  <a:srgbClr val="FF3300"/>
                </a:solidFill>
              </a:rPr>
              <a:t>bases</a:t>
            </a:r>
            <a:r>
              <a:t> (OH</a:t>
            </a:r>
            <a:r>
              <a:rPr baseline="31000"/>
              <a:t>-</a:t>
            </a:r>
            <a:r>
              <a:t>) are mixed together, both acidic and basic properties disappear because of a </a:t>
            </a:r>
            <a:r>
              <a:rPr>
                <a:solidFill>
                  <a:srgbClr val="0000FF"/>
                </a:solidFill>
              </a:rPr>
              <a:t>neutralization reaction</a:t>
            </a:r>
            <a:r>
              <a:t>.  The neutralization reaction produces </a:t>
            </a:r>
            <a:r>
              <a:rPr>
                <a:solidFill>
                  <a:srgbClr val="0000FF"/>
                </a:solidFill>
              </a:rPr>
              <a:t>water</a:t>
            </a:r>
            <a:r>
              <a:t> and a </a:t>
            </a:r>
            <a:r>
              <a:rPr>
                <a:solidFill>
                  <a:srgbClr val="0000FF"/>
                </a:solidFill>
              </a:rPr>
              <a:t>salt</a:t>
            </a:r>
            <a:r>
              <a:t>.</a:t>
            </a:r>
          </a:p>
          <a:p>
            <a:pPr marL="0" indent="60325" algn="just">
              <a:defRPr i="1" sz="5600"/>
            </a:pPr>
          </a:p>
          <a:p>
            <a:pPr marL="0" indent="60325" algn="just">
              <a:spcBef>
                <a:spcPts val="1300"/>
              </a:spcBef>
              <a:defRPr i="1" sz="5600"/>
            </a:pPr>
            <a:r>
              <a:t>Example:</a:t>
            </a:r>
            <a:r>
              <a:rPr i="0"/>
              <a:t> HCl</a:t>
            </a:r>
            <a:r>
              <a:rPr baseline="-15500" i="0"/>
              <a:t>(aq)</a:t>
            </a:r>
            <a:r>
              <a:rPr i="0"/>
              <a:t> + NaOH</a:t>
            </a:r>
            <a:r>
              <a:rPr baseline="-15500" i="0"/>
              <a:t>(aq)</a:t>
            </a:r>
            <a:r>
              <a:rPr i="0"/>
              <a:t> → H</a:t>
            </a:r>
            <a:r>
              <a:rPr baseline="-15500" i="0"/>
              <a:t>2</a:t>
            </a:r>
            <a:r>
              <a:rPr i="0"/>
              <a:t>O</a:t>
            </a:r>
            <a:r>
              <a:rPr baseline="-15500" i="0"/>
              <a:t>(l)</a:t>
            </a:r>
            <a:r>
              <a:rPr i="0"/>
              <a:t> + NaCl</a:t>
            </a:r>
            <a:r>
              <a:rPr baseline="-15500" i="0"/>
              <a:t>(aq)</a:t>
            </a:r>
            <a:r>
              <a:rPr i="0"/>
              <a:t>		</a:t>
            </a:r>
          </a:p>
        </p:txBody>
      </p:sp>
      <p:grpSp>
        <p:nvGrpSpPr>
          <p:cNvPr id="494" name="Group 9"/>
          <p:cNvGrpSpPr/>
          <p:nvPr/>
        </p:nvGrpSpPr>
        <p:grpSpPr>
          <a:xfrm>
            <a:off x="7299880" y="9872265"/>
            <a:ext cx="11856722" cy="831164"/>
            <a:chOff x="0" y="0"/>
            <a:chExt cx="11856720" cy="831162"/>
          </a:xfrm>
        </p:grpSpPr>
        <p:sp>
          <p:nvSpPr>
            <p:cNvPr id="490" name="Text Box 4"/>
            <p:cNvSpPr txBox="1"/>
            <p:nvPr/>
          </p:nvSpPr>
          <p:spPr>
            <a:xfrm>
              <a:off x="0" y="0"/>
              <a:ext cx="2407921" cy="831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acid</a:t>
              </a:r>
            </a:p>
          </p:txBody>
        </p:sp>
        <p:sp>
          <p:nvSpPr>
            <p:cNvPr id="491" name="Text Box 5"/>
            <p:cNvSpPr txBox="1"/>
            <p:nvPr/>
          </p:nvSpPr>
          <p:spPr>
            <a:xfrm>
              <a:off x="2895600" y="0"/>
              <a:ext cx="3474721" cy="831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base</a:t>
              </a:r>
            </a:p>
          </p:txBody>
        </p:sp>
        <p:sp>
          <p:nvSpPr>
            <p:cNvPr id="492" name="Text Box 6"/>
            <p:cNvSpPr txBox="1"/>
            <p:nvPr/>
          </p:nvSpPr>
          <p:spPr>
            <a:xfrm>
              <a:off x="6400800" y="0"/>
              <a:ext cx="2407921" cy="831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water</a:t>
              </a:r>
            </a:p>
          </p:txBody>
        </p:sp>
        <p:sp>
          <p:nvSpPr>
            <p:cNvPr id="493" name="Text Box 7"/>
            <p:cNvSpPr txBox="1"/>
            <p:nvPr/>
          </p:nvSpPr>
          <p:spPr>
            <a:xfrm>
              <a:off x="8991600" y="0"/>
              <a:ext cx="2865121" cy="831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salt</a:t>
              </a:r>
            </a:p>
          </p:txBody>
        </p:sp>
      </p:grpSp>
      <p:sp>
        <p:nvSpPr>
          <p:cNvPr id="495" name="Acid-Base Reactions"/>
          <p:cNvSpPr txBox="1"/>
          <p:nvPr/>
        </p:nvSpPr>
        <p:spPr>
          <a:xfrm>
            <a:off x="3352799" y="790573"/>
            <a:ext cx="1798320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/>
          <a:lstStyle>
            <a:lvl1pPr algn="ctr">
              <a:spcBef>
                <a:spcPts val="0"/>
              </a:spcBef>
              <a:buClrTx/>
              <a:buSzTx/>
              <a:buNone/>
              <a:defRPr b="1" sz="9400">
                <a:solidFill>
                  <a:srgbClr val="0000FF"/>
                </a:solidFill>
              </a:defRPr>
            </a:lvl1pPr>
          </a:lstStyle>
          <a:p>
            <a:pPr/>
            <a:r>
              <a:t>Acid-Base Reactions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4"/>
          <p:cNvGrpSpPr/>
          <p:nvPr/>
        </p:nvGrpSpPr>
        <p:grpSpPr>
          <a:xfrm>
            <a:off x="7254240" y="5638800"/>
            <a:ext cx="12406790" cy="0"/>
            <a:chOff x="0" y="0"/>
            <a:chExt cx="12406789" cy="0"/>
          </a:xfrm>
        </p:grpSpPr>
        <p:sp>
          <p:nvSpPr>
            <p:cNvPr id="497" name="Text Box 5"/>
            <p:cNvSpPr/>
            <p:nvPr/>
          </p:nvSpPr>
          <p:spPr>
            <a:xfrm>
              <a:off x="0" y="0"/>
              <a:ext cx="240792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acid</a:t>
              </a:r>
            </a:p>
          </p:txBody>
        </p:sp>
        <p:sp>
          <p:nvSpPr>
            <p:cNvPr id="498" name="Text Box 6"/>
            <p:cNvSpPr/>
            <p:nvPr/>
          </p:nvSpPr>
          <p:spPr>
            <a:xfrm>
              <a:off x="3022997" y="0"/>
              <a:ext cx="347472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base</a:t>
              </a:r>
            </a:p>
          </p:txBody>
        </p:sp>
        <p:sp>
          <p:nvSpPr>
            <p:cNvPr id="499" name="Text Box 7"/>
            <p:cNvSpPr/>
            <p:nvPr/>
          </p:nvSpPr>
          <p:spPr>
            <a:xfrm>
              <a:off x="6591300" y="0"/>
              <a:ext cx="240792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water</a:t>
              </a:r>
            </a:p>
          </p:txBody>
        </p:sp>
        <p:sp>
          <p:nvSpPr>
            <p:cNvPr id="500" name="Text Box 8"/>
            <p:cNvSpPr/>
            <p:nvPr/>
          </p:nvSpPr>
          <p:spPr>
            <a:xfrm>
              <a:off x="9541668" y="0"/>
              <a:ext cx="286512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spcBef>
                  <a:spcPts val="2800"/>
                </a:spcBef>
                <a:buSzTx/>
                <a:buNone/>
                <a:defRPr i="1" sz="4600">
                  <a:solidFill>
                    <a:srgbClr val="006666"/>
                  </a:solidFill>
                  <a:effectLst>
                    <a:outerShdw sx="100000" sy="100000" kx="0" ky="0" algn="b" rotWithShape="0" blurRad="38100" dist="38100" dir="2700000">
                      <a:srgbClr val="DDDDDD"/>
                    </a:outerShdw>
                  </a:effectLst>
                </a:defRPr>
              </a:lvl1pPr>
            </a:lstStyle>
            <a:p>
              <a:pPr/>
              <a:r>
                <a:t>salt</a:t>
              </a:r>
            </a:p>
          </p:txBody>
        </p:sp>
      </p:grpSp>
      <p:sp>
        <p:nvSpPr>
          <p:cNvPr id="502" name="Text Box 12"/>
          <p:cNvSpPr txBox="1"/>
          <p:nvPr/>
        </p:nvSpPr>
        <p:spPr>
          <a:xfrm>
            <a:off x="4206239" y="4448176"/>
            <a:ext cx="16733521" cy="97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300"/>
              </a:spcBef>
              <a:buSzTx/>
              <a:buNone/>
              <a:defRPr i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Example:</a:t>
            </a:r>
            <a:r>
              <a:rPr i="0"/>
              <a:t> HCl</a:t>
            </a:r>
            <a:r>
              <a:rPr baseline="-16230" i="0"/>
              <a:t>(aq)</a:t>
            </a:r>
            <a:r>
              <a:rPr i="0"/>
              <a:t>  +  NaOH</a:t>
            </a:r>
            <a:r>
              <a:rPr baseline="-16230" i="0"/>
              <a:t>(aq)</a:t>
            </a:r>
            <a:r>
              <a:rPr i="0"/>
              <a:t>  →  H</a:t>
            </a:r>
            <a:r>
              <a:rPr baseline="-16230" i="0"/>
              <a:t>2</a:t>
            </a:r>
            <a:r>
              <a:rPr i="0"/>
              <a:t>O</a:t>
            </a:r>
            <a:r>
              <a:rPr baseline="-16230" i="0"/>
              <a:t>(l)</a:t>
            </a:r>
            <a:r>
              <a:rPr i="0"/>
              <a:t>  +  NaCl</a:t>
            </a:r>
            <a:r>
              <a:rPr baseline="-16230" i="0"/>
              <a:t>(aq)</a:t>
            </a:r>
          </a:p>
        </p:txBody>
      </p:sp>
      <p:pic>
        <p:nvPicPr>
          <p:cNvPr id="503" name="18M03AN10-1.mov" descr="18M03AN10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227843" y="8840390"/>
            <a:ext cx="5072064" cy="3804048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Rectangle 2"/>
          <p:cNvSpPr txBox="1"/>
          <p:nvPr>
            <p:ph type="title"/>
          </p:nvPr>
        </p:nvSpPr>
        <p:spPr>
          <a:xfrm>
            <a:off x="3200399" y="986950"/>
            <a:ext cx="17983201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/>
          <a:p>
            <a:pPr/>
            <a:r>
              <a:t>Acid-Base Reactions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3" fill="hold"/>
                                        <p:tgtEl>
                                          <p:spTgt spid="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0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50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0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3"/>
          <p:cNvSpPr txBox="1"/>
          <p:nvPr>
            <p:ph type="body" idx="1"/>
          </p:nvPr>
        </p:nvSpPr>
        <p:spPr>
          <a:xfrm>
            <a:off x="2311400" y="1752599"/>
            <a:ext cx="16459200" cy="9823451"/>
          </a:xfrm>
          <a:prstGeom prst="rect">
            <a:avLst/>
          </a:prstGeom>
        </p:spPr>
        <p:txBody>
          <a:bodyPr/>
          <a:lstStyle/>
          <a:p>
            <a:pPr marL="1117600" indent="-1103312" algn="just">
              <a:spcBef>
                <a:spcPts val="1400"/>
              </a:spcBef>
              <a:defRPr b="1" i="1" sz="6400">
                <a:solidFill>
                  <a:srgbClr val="0000FF"/>
                </a:solidFill>
              </a:defRPr>
            </a:pPr>
            <a:r>
              <a:t>Chemical equation</a:t>
            </a:r>
            <a:r>
              <a:rPr b="0"/>
              <a:t>:</a:t>
            </a:r>
            <a:r>
              <a:rPr b="0" i="0">
                <a:solidFill>
                  <a:srgbClr val="000000"/>
                </a:solidFill>
              </a:rPr>
              <a:t>  An expression in which symbols and formulas are used to represent a chemical reaction.</a:t>
            </a:r>
            <a:endParaRPr b="0" i="0">
              <a:solidFill>
                <a:srgbClr val="000000"/>
              </a:solidFill>
            </a:endParaRPr>
          </a:p>
          <a:p>
            <a:pPr marL="1117600" indent="-1103312" algn="just">
              <a:spcBef>
                <a:spcPts val="1400"/>
              </a:spcBef>
              <a:defRPr b="1" i="1" sz="6400">
                <a:solidFill>
                  <a:srgbClr val="0000FF"/>
                </a:solidFill>
              </a:defRPr>
            </a:pPr>
            <a:r>
              <a:t>Reactant</a:t>
            </a:r>
            <a:r>
              <a:rPr b="0"/>
              <a:t>:</a:t>
            </a:r>
            <a:r>
              <a:rPr b="0" i="0">
                <a:solidFill>
                  <a:srgbClr val="000000"/>
                </a:solidFill>
              </a:rPr>
              <a:t> A substance that </a:t>
            </a:r>
            <a:r>
              <a:rPr b="0" i="0">
                <a:solidFill>
                  <a:srgbClr val="FF3300"/>
                </a:solidFill>
              </a:rPr>
              <a:t>undergoes change</a:t>
            </a:r>
            <a:r>
              <a:rPr b="0" i="0">
                <a:solidFill>
                  <a:srgbClr val="000000"/>
                </a:solidFill>
              </a:rPr>
              <a:t> in a chemical reaction; written on </a:t>
            </a:r>
            <a:r>
              <a:rPr b="0">
                <a:solidFill>
                  <a:srgbClr val="FF3300"/>
                </a:solidFill>
              </a:rPr>
              <a:t>left side</a:t>
            </a:r>
            <a:r>
              <a:rPr b="0" i="0">
                <a:solidFill>
                  <a:srgbClr val="000000"/>
                </a:solidFill>
              </a:rPr>
              <a:t> of the reaction arrow</a:t>
            </a:r>
            <a:endParaRPr b="0" i="0">
              <a:solidFill>
                <a:srgbClr val="000000"/>
              </a:solidFill>
            </a:endParaRPr>
          </a:p>
          <a:p>
            <a:pPr marL="1117600" indent="-1103312" algn="just">
              <a:spcBef>
                <a:spcPts val="1400"/>
              </a:spcBef>
              <a:defRPr b="1" i="1" sz="6400">
                <a:solidFill>
                  <a:srgbClr val="0000FF"/>
                </a:solidFill>
              </a:defRPr>
            </a:pPr>
            <a:r>
              <a:t>Product</a:t>
            </a:r>
            <a:r>
              <a:rPr b="0"/>
              <a:t>:</a:t>
            </a:r>
            <a:r>
              <a:rPr b="0" i="0">
                <a:solidFill>
                  <a:srgbClr val="000000"/>
                </a:solidFill>
              </a:rPr>
              <a:t>  A substance that is </a:t>
            </a:r>
            <a:r>
              <a:rPr b="0" i="0">
                <a:solidFill>
                  <a:srgbClr val="FF3300"/>
                </a:solidFill>
              </a:rPr>
              <a:t>formed</a:t>
            </a:r>
            <a:r>
              <a:rPr b="0" i="0">
                <a:solidFill>
                  <a:srgbClr val="000000"/>
                </a:solidFill>
              </a:rPr>
              <a:t> in a chemical reaction; written on </a:t>
            </a:r>
            <a:r>
              <a:rPr b="0">
                <a:solidFill>
                  <a:srgbClr val="FF3300"/>
                </a:solidFill>
              </a:rPr>
              <a:t>right side</a:t>
            </a:r>
            <a:r>
              <a:rPr b="0" i="0">
                <a:solidFill>
                  <a:srgbClr val="000000"/>
                </a:solidFill>
              </a:rPr>
              <a:t> of reaction arrow</a:t>
            </a:r>
          </a:p>
        </p:txBody>
      </p:sp>
      <p:pic>
        <p:nvPicPr>
          <p:cNvPr id="349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6800" y="10518776"/>
            <a:ext cx="15213880" cy="29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ctangle 2"/>
          <p:cNvSpPr txBox="1"/>
          <p:nvPr>
            <p:ph type="title"/>
          </p:nvPr>
        </p:nvSpPr>
        <p:spPr>
          <a:xfrm>
            <a:off x="11169152" y="-240252"/>
            <a:ext cx="16459201" cy="1882775"/>
          </a:xfrm>
          <a:prstGeom prst="rect">
            <a:avLst/>
          </a:prstGeom>
        </p:spPr>
        <p:txBody>
          <a:bodyPr/>
          <a:lstStyle/>
          <a:p>
            <a:pPr/>
            <a:r>
              <a:t>Chemical Equations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recipitation Reactions"/>
          <p:cNvSpPr txBox="1"/>
          <p:nvPr>
            <p:ph type="title" idx="4294967295"/>
          </p:nvPr>
        </p:nvSpPr>
        <p:spPr>
          <a:xfrm>
            <a:off x="3352799" y="304799"/>
            <a:ext cx="17983201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Precipitation Reactions</a:t>
            </a:r>
          </a:p>
        </p:txBody>
      </p:sp>
      <p:sp>
        <p:nvSpPr>
          <p:cNvPr id="507" name="In a precipitation reaction, reactants exchange cations, and at least one of the products is a solid (a precipitate)…"/>
          <p:cNvSpPr txBox="1"/>
          <p:nvPr>
            <p:ph type="body" idx="4294967295"/>
          </p:nvPr>
        </p:nvSpPr>
        <p:spPr>
          <a:xfrm>
            <a:off x="4356496" y="2590799"/>
            <a:ext cx="16002001" cy="1038148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In a precipitation reaction, reactants exchange cations, and at least one of the products is a solid (a </a:t>
            </a:r>
            <a:r>
              <a:rPr i="1"/>
              <a:t>precipitate</a:t>
            </a:r>
            <a:r>
              <a:t>)	</a:t>
            </a: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	  </a:t>
            </a: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</a:p>
          <a:p>
            <a:pPr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</a:t>
            </a:r>
          </a:p>
          <a:p>
            <a:pPr>
              <a:spcBef>
                <a:spcPts val="13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</a:p>
          <a:p>
            <a:pPr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AgNO</a:t>
            </a:r>
            <a:r>
              <a:rPr baseline="-15913"/>
              <a:t>3</a:t>
            </a:r>
            <a:r>
              <a:t>(</a:t>
            </a:r>
            <a:r>
              <a:rPr i="1"/>
              <a:t>aq</a:t>
            </a:r>
            <a:r>
              <a:t>)  + NaCl(</a:t>
            </a:r>
            <a:r>
              <a:rPr i="1"/>
              <a:t>aq</a:t>
            </a:r>
            <a:r>
              <a:t>)		AgCl(</a:t>
            </a:r>
            <a:r>
              <a:rPr i="1"/>
              <a:t>s</a:t>
            </a:r>
            <a:r>
              <a:t>)</a:t>
            </a:r>
            <a:r>
              <a:rPr baseline="-15913"/>
              <a:t>   </a:t>
            </a:r>
            <a:r>
              <a:t>+ NaNO</a:t>
            </a:r>
            <a:r>
              <a:rPr baseline="-15913"/>
              <a:t>3</a:t>
            </a:r>
            <a:r>
              <a:t>(</a:t>
            </a:r>
            <a:r>
              <a:rPr i="1"/>
              <a:t>aq</a:t>
            </a:r>
            <a:r>
              <a:t>) </a:t>
            </a:r>
          </a:p>
          <a:p>
            <a:pPr>
              <a:spcBef>
                <a:spcPts val="13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>
              <a:spcBef>
                <a:spcPts val="1100"/>
              </a:spcBef>
              <a:defRPr sz="4600">
                <a:latin typeface="Arial"/>
                <a:ea typeface="Arial"/>
                <a:cs typeface="Arial"/>
                <a:sym typeface="Arial"/>
              </a:defRPr>
            </a:pPr>
            <a:r>
              <a:t>Precipitation reactions are also a type of </a:t>
            </a:r>
            <a:r>
              <a:rPr b="1"/>
              <a:t>double displacement</a:t>
            </a:r>
            <a:r>
              <a:t> or </a:t>
            </a:r>
            <a:r>
              <a:rPr b="1"/>
              <a:t>exchange reactions</a:t>
            </a:r>
          </a:p>
        </p:txBody>
      </p:sp>
      <p:sp>
        <p:nvSpPr>
          <p:cNvPr id="508" name="Line"/>
          <p:cNvSpPr/>
          <p:nvPr/>
        </p:nvSpPr>
        <p:spPr>
          <a:xfrm>
            <a:off x="11591925" y="9704785"/>
            <a:ext cx="1371601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spcBef>
                <a:spcPts val="0"/>
              </a:spcBef>
              <a:buClrTx/>
              <a:buSzTx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234"/>
          <a:stretch>
            <a:fillRect/>
          </a:stretch>
        </p:blipFill>
        <p:spPr>
          <a:xfrm>
            <a:off x="5791200" y="4714875"/>
            <a:ext cx="12801600" cy="3887556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precipitate"/>
          <p:cNvSpPr txBox="1"/>
          <p:nvPr/>
        </p:nvSpPr>
        <p:spPr>
          <a:xfrm>
            <a:off x="13326425" y="9846340"/>
            <a:ext cx="2595583" cy="80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buClrTx/>
              <a:buSzTx/>
              <a:buNone/>
              <a:defRPr i="1" sz="4400">
                <a:solidFill>
                  <a:srgbClr val="000000"/>
                </a:solidFill>
              </a:defRPr>
            </a:lvl1pPr>
          </a:lstStyle>
          <a:p>
            <a:pPr/>
            <a:r>
              <a:t>precipitate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7" grpId="1"/>
      <p:bldP build="whole" bldLvl="1" animBg="1" rev="0" advAuto="0" spid="508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3"/>
          <p:cNvSpPr txBox="1"/>
          <p:nvPr>
            <p:ph type="body" sz="half" idx="1"/>
          </p:nvPr>
        </p:nvSpPr>
        <p:spPr>
          <a:xfrm>
            <a:off x="3962400" y="2520949"/>
            <a:ext cx="16459200" cy="4413968"/>
          </a:xfrm>
          <a:prstGeom prst="rect">
            <a:avLst/>
          </a:prstGeom>
        </p:spPr>
        <p:txBody>
          <a:bodyPr/>
          <a:lstStyle/>
          <a:p>
            <a:pPr marL="0" indent="22225" algn="just">
              <a:spcBef>
                <a:spcPts val="1400"/>
              </a:spcBef>
              <a:tabLst>
                <a:tab pos="1244600" algn="l"/>
                <a:tab pos="2743200" algn="l"/>
              </a:tabLst>
              <a:defRPr b="1" i="1" sz="5800">
                <a:solidFill>
                  <a:srgbClr val="0000FF"/>
                </a:solidFill>
              </a:defRPr>
            </a:pPr>
            <a:r>
              <a:t>Solubility</a:t>
            </a:r>
            <a:r>
              <a:rPr b="0" i="0"/>
              <a:t>:</a:t>
            </a:r>
            <a:r>
              <a:rPr b="0" i="0">
                <a:solidFill>
                  <a:srgbClr val="000000"/>
                </a:solidFill>
              </a:rPr>
              <a:t> The amount of a compound that will </a:t>
            </a:r>
            <a:r>
              <a:rPr b="0" i="0"/>
              <a:t>dissolve</a:t>
            </a:r>
            <a:r>
              <a:rPr b="0" i="0">
                <a:solidFill>
                  <a:srgbClr val="000000"/>
                </a:solidFill>
              </a:rPr>
              <a:t> in a given amount of solvent at a given temperature.</a:t>
            </a:r>
            <a:endParaRPr b="0" i="0">
              <a:solidFill>
                <a:srgbClr val="000000"/>
              </a:solidFill>
            </a:endParaRPr>
          </a:p>
          <a:p>
            <a:pPr marL="0" indent="22225" algn="just">
              <a:spcBef>
                <a:spcPts val="1400"/>
              </a:spcBef>
              <a:tabLst>
                <a:tab pos="1244600" algn="l"/>
                <a:tab pos="2743200" algn="l"/>
              </a:tabLst>
              <a:defRPr sz="5800"/>
            </a:pPr>
            <a:r>
              <a:t>When solubility exceeded, </a:t>
            </a:r>
            <a:r>
              <a:rPr>
                <a:solidFill>
                  <a:srgbClr val="0000FF"/>
                </a:solidFill>
              </a:rPr>
              <a:t>precipitates</a:t>
            </a:r>
            <a:r>
              <a:t> form</a:t>
            </a:r>
          </a:p>
        </p:txBody>
      </p:sp>
      <p:pic>
        <p:nvPicPr>
          <p:cNvPr id="513" name="04Z01VD2-1.mov" descr="04Z01VD2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102828" y="7715250"/>
            <a:ext cx="4768454" cy="3576340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Pb(NO3)2(aq) + 2 KI(aq)  → PbI2(s)  +  2 KNO3(aq)"/>
          <p:cNvSpPr txBox="1"/>
          <p:nvPr/>
        </p:nvSpPr>
        <p:spPr>
          <a:xfrm>
            <a:off x="9248027" y="11834034"/>
            <a:ext cx="13800483" cy="857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62010" marR="62010" defTabSz="1428750">
              <a:spcBef>
                <a:spcPts val="0"/>
              </a:spcBef>
              <a:buClr>
                <a:srgbClr val="000000"/>
              </a:buClr>
              <a:buSzTx/>
              <a:buFont typeface="Arial"/>
              <a:buNone/>
              <a:defRPr b="1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Pb(NO</a:t>
            </a:r>
            <a:r>
              <a:rPr baseline="-16363"/>
              <a:t>3</a:t>
            </a:r>
            <a:r>
              <a:t>)</a:t>
            </a:r>
            <a:r>
              <a:rPr baseline="-16363"/>
              <a:t>2</a:t>
            </a:r>
            <a:r>
              <a:t>(aq) + 2 KI(aq)  → </a:t>
            </a:r>
            <a:r>
              <a:rPr>
                <a:uFill>
                  <a:solidFill>
                    <a:srgbClr val="FF7C00"/>
                  </a:solidFill>
                </a:uFill>
              </a:rPr>
              <a:t>PbI</a:t>
            </a:r>
            <a:r>
              <a:rPr baseline="-16363">
                <a:uFill>
                  <a:solidFill>
                    <a:srgbClr val="FF7C00"/>
                  </a:solidFill>
                </a:uFill>
              </a:rPr>
              <a:t>2</a:t>
            </a:r>
            <a:r>
              <a:t>(s)  +  2 KNO</a:t>
            </a:r>
            <a:r>
              <a:rPr baseline="-16363"/>
              <a:t>3</a:t>
            </a:r>
            <a:r>
              <a:t>(aq) </a:t>
            </a:r>
          </a:p>
        </p:txBody>
      </p:sp>
      <p:sp>
        <p:nvSpPr>
          <p:cNvPr id="515" name="Rectangle 2"/>
          <p:cNvSpPr txBox="1"/>
          <p:nvPr>
            <p:ph type="title"/>
          </p:nvPr>
        </p:nvSpPr>
        <p:spPr>
          <a:xfrm>
            <a:off x="3352799" y="304799"/>
            <a:ext cx="17983201" cy="2286001"/>
          </a:xfrm>
          <a:prstGeom prst="rect">
            <a:avLst/>
          </a:prstGeom>
        </p:spPr>
        <p:txBody>
          <a:bodyPr lIns="88900" tIns="88900" rIns="88900" bIns="88900">
            <a:noAutofit/>
          </a:bodyPr>
          <a:lstStyle>
            <a:lvl1pPr>
              <a:defRPr sz="9400"/>
            </a:lvl1pPr>
          </a:lstStyle>
          <a:p>
            <a:pPr/>
            <a:r>
              <a:t>Precipitation Reactions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00" fill="hold"/>
                                        <p:tgtEl>
                                          <p:spTgt spid="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3" fill="hold" display="0">
                  <p:stCondLst>
                    <p:cond delay="indefinite"/>
                  </p:stCondLst>
                </p:cTn>
                <p:tgtEl>
                  <p:spTgt spid="513"/>
                </p:tgtEl>
              </p:cMediaNode>
            </p:video>
            <p:seq concurrent="1" prevAc="none" nextAc="seek">
              <p:cTn id="14" evtFilter="cancelBubble" nodeType="interactiveSeq" restart="whenNotActive" fill="hold">
                <p:stCondLst>
                  <p:cond delay="0" evt="onClick">
                    <p:tgtEl>
                      <p:spTgt spid="5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513"/>
                  </p:tgtEl>
                </p:cond>
              </p:nextCondLst>
            </p:seq>
          </p:childTnLst>
        </p:cTn>
      </p:par>
    </p:tnLst>
    <p:bldLst>
      <p:bldP build="p" bldLvl="5" animBg="1" rev="0" advAuto="0" spid="51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2"/>
          <p:cNvSpPr txBox="1"/>
          <p:nvPr>
            <p:ph type="title"/>
          </p:nvPr>
        </p:nvSpPr>
        <p:spPr>
          <a:xfrm>
            <a:off x="3962400" y="555625"/>
            <a:ext cx="8229600" cy="1730375"/>
          </a:xfrm>
          <a:prstGeom prst="rect">
            <a:avLst/>
          </a:prstGeom>
        </p:spPr>
        <p:txBody>
          <a:bodyPr/>
          <a:lstStyle>
            <a:lvl1pPr>
              <a:defRPr i="1" sz="7800"/>
            </a:lvl1pPr>
          </a:lstStyle>
          <a:p>
            <a:pPr/>
            <a:r>
              <a:t>Test Yourself</a:t>
            </a:r>
          </a:p>
        </p:txBody>
      </p:sp>
      <p:sp>
        <p:nvSpPr>
          <p:cNvPr id="518" name="Text Box 4"/>
          <p:cNvSpPr txBox="1"/>
          <p:nvPr/>
        </p:nvSpPr>
        <p:spPr>
          <a:xfrm>
            <a:off x="4326889" y="2419350"/>
            <a:ext cx="15275037" cy="9576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Balance and classify the following reactions: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C</a:t>
            </a:r>
            <a:r>
              <a:rPr baseline="-5999"/>
              <a:t>5</a:t>
            </a:r>
            <a:r>
              <a:t>H</a:t>
            </a:r>
            <a:r>
              <a:rPr baseline="-5999"/>
              <a:t>12</a:t>
            </a:r>
            <a:r>
              <a:rPr baseline="-10230"/>
              <a:t>(l)</a:t>
            </a:r>
            <a:r>
              <a:t>  +  O</a:t>
            </a:r>
            <a:r>
              <a:rPr baseline="-16230"/>
              <a:t>2</a:t>
            </a:r>
            <a:r>
              <a:t>(g)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</a:t>
            </a:r>
            <a:endParaRPr baseline="-16230"/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C</a:t>
            </a:r>
            <a:r>
              <a:rPr baseline="-5999"/>
              <a:t>5</a:t>
            </a:r>
            <a:r>
              <a:t>H</a:t>
            </a:r>
            <a:r>
              <a:rPr baseline="-5999"/>
              <a:t>12</a:t>
            </a:r>
            <a:r>
              <a:rPr baseline="-10230"/>
              <a:t>(l)</a:t>
            </a:r>
            <a:r>
              <a:t>  +  </a:t>
            </a:r>
            <a:r>
              <a:rPr>
                <a:solidFill>
                  <a:srgbClr val="FF2600"/>
                </a:solidFill>
              </a:rPr>
              <a:t>8</a:t>
            </a:r>
            <a:r>
              <a:t> O</a:t>
            </a:r>
            <a:r>
              <a:rPr baseline="-16230"/>
              <a:t>2</a:t>
            </a:r>
            <a:r>
              <a:t>(g)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</a:t>
            </a:r>
            <a:r>
              <a:rPr>
                <a:solidFill>
                  <a:srgbClr val="FF2600"/>
                </a:solidFill>
              </a:rPr>
              <a:t>6 </a:t>
            </a:r>
            <a:r>
              <a:t>H</a:t>
            </a:r>
            <a:r>
              <a:rPr baseline="-16230"/>
              <a:t>2</a:t>
            </a:r>
            <a:r>
              <a:t>O(g)  +  </a:t>
            </a:r>
            <a:r>
              <a:rPr>
                <a:solidFill>
                  <a:srgbClr val="FF2600"/>
                </a:solidFill>
              </a:rPr>
              <a:t>5 </a:t>
            </a:r>
            <a:r>
              <a:t>CO</a:t>
            </a:r>
            <a:r>
              <a:rPr baseline="-5999"/>
              <a:t>2</a:t>
            </a:r>
            <a:r>
              <a:t>(g)</a:t>
            </a:r>
          </a:p>
          <a:p>
            <a:pPr>
              <a:spcBef>
                <a:spcPts val="1300"/>
              </a:spcBef>
              <a:buSzTx/>
              <a:buNone/>
              <a:defRPr i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combustion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HCl(aq)  +  Pb(NO</a:t>
            </a:r>
            <a:r>
              <a:rPr baseline="-16230"/>
              <a:t>3</a:t>
            </a:r>
            <a:r>
              <a:t>)</a:t>
            </a:r>
            <a:r>
              <a:rPr baseline="-16230"/>
              <a:t>2</a:t>
            </a:r>
            <a:r>
              <a:rPr baseline="-10230"/>
              <a:t>(aq)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    </a:t>
            </a:r>
            <a:r>
              <a:rPr i="1"/>
              <a:t>PbCl</a:t>
            </a:r>
            <a:r>
              <a:rPr baseline="-16230" i="1"/>
              <a:t>2</a:t>
            </a:r>
            <a:r>
              <a:rPr baseline="-10230" i="1"/>
              <a:t>(s) is a product</a:t>
            </a:r>
            <a:endParaRPr>
              <a:solidFill>
                <a:srgbClr val="0000FF"/>
              </a:solidFill>
            </a:endParaRP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rPr>
                <a:solidFill>
                  <a:srgbClr val="FF2600"/>
                </a:solidFill>
              </a:rPr>
              <a:t>2</a:t>
            </a:r>
            <a:r>
              <a:t> HCl(aq)  +  Pb(NO</a:t>
            </a:r>
            <a:r>
              <a:rPr baseline="-16230"/>
              <a:t>3</a:t>
            </a:r>
            <a:r>
              <a:t>)</a:t>
            </a:r>
            <a:r>
              <a:rPr baseline="-16230"/>
              <a:t>2</a:t>
            </a:r>
            <a:r>
              <a:rPr baseline="-10230"/>
              <a:t>(aq)</a:t>
            </a:r>
            <a:r>
              <a:t>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PbCl</a:t>
            </a:r>
            <a:r>
              <a:rPr baseline="-16230"/>
              <a:t>2</a:t>
            </a:r>
            <a:r>
              <a:rPr baseline="-10230"/>
              <a:t>(s)</a:t>
            </a:r>
            <a:r>
              <a:t>  +  </a:t>
            </a:r>
            <a:r>
              <a:rPr>
                <a:solidFill>
                  <a:srgbClr val="FF2600"/>
                </a:solidFill>
              </a:rPr>
              <a:t>2</a:t>
            </a:r>
            <a:r>
              <a:t> HNO</a:t>
            </a:r>
            <a:r>
              <a:rPr baseline="-16230"/>
              <a:t>3</a:t>
            </a:r>
            <a:r>
              <a:rPr baseline="-10230"/>
              <a:t>(aq)</a:t>
            </a:r>
            <a:endParaRPr>
              <a:solidFill>
                <a:srgbClr val="0000FF"/>
              </a:solidFill>
            </a:endParaRPr>
          </a:p>
          <a:p>
            <a:pPr>
              <a:spcBef>
                <a:spcPts val="1300"/>
              </a:spcBef>
              <a:buSzTx/>
              <a:buNone/>
              <a:defRPr i="1"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precipitation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HI(aq)</a:t>
            </a:r>
            <a:r>
              <a:t>  +  LiOH(aq)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</a:t>
            </a:r>
          </a:p>
          <a:p>
            <a:pPr>
              <a:spcBef>
                <a:spcPts val="1300"/>
              </a:spcBef>
              <a:buSzTx/>
              <a:buNone/>
              <a:defRPr sz="5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HI(aq)  +  LiOH(aq) 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</a:t>
            </a:r>
            <a:r>
              <a:t>  H</a:t>
            </a:r>
            <a:r>
              <a:rPr baseline="-16230"/>
              <a:t>2</a:t>
            </a:r>
            <a:r>
              <a:t>O(l)  +  LiI(aq)</a:t>
            </a:r>
          </a:p>
          <a:p>
            <a:pPr>
              <a:spcBef>
                <a:spcPts val="1300"/>
              </a:spcBef>
              <a:buSzTx/>
              <a:buNone/>
              <a:defRPr i="1" sz="52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rPr>
                <a:solidFill>
                  <a:srgbClr val="000000"/>
                </a:solidFill>
              </a:rPr>
              <a:t>acid-base </a:t>
            </a:r>
          </a:p>
        </p:txBody>
      </p:sp>
      <p:sp>
        <p:nvSpPr>
          <p:cNvPr id="519" name="Text Box 5"/>
          <p:cNvSpPr txBox="1"/>
          <p:nvPr/>
        </p:nvSpPr>
        <p:spPr>
          <a:xfrm>
            <a:off x="12816840" y="12372975"/>
            <a:ext cx="7567038" cy="90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spcBef>
                <a:spcPts val="1300"/>
              </a:spcBef>
              <a:buSzTx/>
              <a:buNone/>
              <a:defRPr i="1" sz="5200">
                <a:solidFill>
                  <a:srgbClr val="0000FF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lvl1pPr>
          </a:lstStyle>
          <a:p>
            <a:pPr/>
            <a:r>
              <a:t>practice, practice, practice!</a:t>
            </a:r>
          </a:p>
        </p:txBody>
      </p:sp>
      <p:sp>
        <p:nvSpPr>
          <p:cNvPr id="520" name="Rectangle 6"/>
          <p:cNvSpPr/>
          <p:nvPr/>
        </p:nvSpPr>
        <p:spPr>
          <a:xfrm>
            <a:off x="4301728" y="4495800"/>
            <a:ext cx="12954001" cy="17303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  <p:sp>
        <p:nvSpPr>
          <p:cNvPr id="521" name="Rectangle 8"/>
          <p:cNvSpPr/>
          <p:nvPr/>
        </p:nvSpPr>
        <p:spPr>
          <a:xfrm>
            <a:off x="4326816" y="10176903"/>
            <a:ext cx="15697201" cy="20344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  <p:sp>
        <p:nvSpPr>
          <p:cNvPr id="522" name="Rectangle 7"/>
          <p:cNvSpPr/>
          <p:nvPr/>
        </p:nvSpPr>
        <p:spPr>
          <a:xfrm>
            <a:off x="4219660" y="7368462"/>
            <a:ext cx="15932163" cy="16661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buClrTx/>
              <a:buSzTx/>
              <a:buNone/>
              <a:defRPr>
                <a:solidFill>
                  <a:srgbClr val="0000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500" fill="hold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500" fill="hold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3"/>
      <p:bldP build="whole" bldLvl="1" animBg="1" rev="0" advAuto="0" spid="522" grpId="2"/>
      <p:bldP build="whole" bldLvl="1" animBg="1" rev="0" advAuto="0" spid="520" grpId="1"/>
      <p:bldP build="whole" bldLvl="1" animBg="1" rev="0" advAuto="0" spid="519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End of Chapter 7 Section 7.1"/>
          <p:cNvSpPr txBox="1"/>
          <p:nvPr>
            <p:ph type="title"/>
          </p:nvPr>
        </p:nvSpPr>
        <p:spPr>
          <a:xfrm>
            <a:off x="-1715288" y="-1530540"/>
            <a:ext cx="18568975" cy="4751409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End of Chapter 7 Section 7.1</a:t>
            </a:r>
          </a:p>
        </p:txBody>
      </p:sp>
      <p:pic>
        <p:nvPicPr>
          <p:cNvPr id="525" name="chemical-reaction-AI.jpg" descr="chemical-reaction-A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03" y="2250000"/>
            <a:ext cx="24587006" cy="14752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Equations depict the kind of reactants and products and their relative amounts in a reaction.…"/>
          <p:cNvSpPr txBox="1"/>
          <p:nvPr>
            <p:ph type="body" idx="1"/>
          </p:nvPr>
        </p:nvSpPr>
        <p:spPr>
          <a:xfrm>
            <a:off x="2989579" y="2293619"/>
            <a:ext cx="19608285" cy="10812782"/>
          </a:xfrm>
          <a:prstGeom prst="rect">
            <a:avLst/>
          </a:prstGeom>
        </p:spPr>
        <p:txBody>
          <a:bodyPr/>
          <a:lstStyle/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b="0" sz="6400">
                <a:latin typeface="+mj-lt"/>
                <a:ea typeface="+mj-ea"/>
                <a:cs typeface="+mj-cs"/>
                <a:sym typeface="Times New Roman"/>
              </a:defRPr>
            </a:pPr>
            <a:r>
              <a:t>Equations depict the </a:t>
            </a:r>
            <a:r>
              <a:rPr i="1"/>
              <a:t>kind</a:t>
            </a:r>
            <a:r>
              <a:t> of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reactants</a:t>
            </a:r>
            <a:r>
              <a:t> and </a:t>
            </a:r>
            <a:r>
              <a:rPr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rPr>
              <a:t>products</a:t>
            </a:r>
            <a:r>
              <a:t> and their relative amounts in a reaction.</a:t>
            </a:r>
          </a:p>
          <a:p>
            <a:pPr marL="650874" indent="-571500" algn="ctr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sz="6400">
                <a:latin typeface="+mj-lt"/>
                <a:ea typeface="+mj-ea"/>
                <a:cs typeface="+mj-cs"/>
                <a:sym typeface="Times New Roman"/>
              </a:defRPr>
            </a:pPr>
            <a:r>
              <a:rPr>
                <a:solidFill>
                  <a:srgbClr val="009051"/>
                </a:solidFill>
              </a:rPr>
              <a:t>4</a:t>
            </a:r>
            <a:r>
              <a:t> Al(</a:t>
            </a:r>
            <a:r>
              <a:rPr>
                <a:solidFill>
                  <a:srgbClr val="0433FF"/>
                </a:solidFill>
              </a:rPr>
              <a:t>s</a:t>
            </a:r>
            <a:r>
              <a:t>)  +  </a:t>
            </a:r>
            <a:r>
              <a:rPr>
                <a:solidFill>
                  <a:srgbClr val="009051"/>
                </a:solidFill>
              </a:rPr>
              <a:t>3</a:t>
            </a:r>
            <a:r>
              <a:t> O</a:t>
            </a:r>
            <a:r>
              <a:rPr baseline="-14312"/>
              <a:t>2</a:t>
            </a:r>
            <a:r>
              <a:t>(</a:t>
            </a:r>
            <a:r>
              <a:rPr>
                <a:solidFill>
                  <a:srgbClr val="0433FF"/>
                </a:solidFill>
              </a:rPr>
              <a:t>g</a:t>
            </a:r>
            <a:r>
              <a:t>)  ---&gt;  </a:t>
            </a:r>
            <a:r>
              <a:rPr>
                <a:solidFill>
                  <a:srgbClr val="009051"/>
                </a:solidFill>
              </a:rPr>
              <a:t>2</a:t>
            </a:r>
            <a:r>
              <a:t> Al</a:t>
            </a:r>
            <a:r>
              <a:rPr baseline="-14312"/>
              <a:t>2</a:t>
            </a:r>
            <a:r>
              <a:t>O</a:t>
            </a:r>
            <a:r>
              <a:rPr baseline="-14312"/>
              <a:t>3</a:t>
            </a:r>
            <a:r>
              <a:t>(</a:t>
            </a:r>
            <a:r>
              <a:rPr>
                <a:solidFill>
                  <a:srgbClr val="0433FF"/>
                </a:solidFill>
              </a:rPr>
              <a:t>s</a:t>
            </a:r>
            <a:r>
              <a:t>)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b="0" sz="6400">
                <a:latin typeface="+mj-lt"/>
                <a:ea typeface="+mj-ea"/>
                <a:cs typeface="+mj-cs"/>
                <a:sym typeface="Times New Roman"/>
              </a:defRPr>
            </a:pPr>
            <a:r>
              <a:t>The </a:t>
            </a:r>
            <a:r>
              <a:rPr>
                <a:solidFill>
                  <a:srgbClr val="009051"/>
                </a:solidFill>
              </a:rPr>
              <a:t>numbers</a:t>
            </a:r>
            <a:r>
              <a:t> in the front are called</a:t>
            </a:r>
          </a:p>
          <a:p>
            <a:pPr marL="650874" indent="-571500" algn="ctr">
              <a:lnSpc>
                <a:spcPct val="100000"/>
              </a:lnSpc>
              <a:buClr>
                <a:srgbClr val="FF2734"/>
              </a:buClr>
              <a:buSzTx/>
              <a:buFont typeface="Arial"/>
              <a:buNone/>
              <a:defRPr sz="64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  <a:latin typeface="+mj-lt"/>
                <a:ea typeface="+mj-ea"/>
                <a:cs typeface="+mj-cs"/>
                <a:sym typeface="Times New Roman"/>
              </a:defRPr>
            </a:pPr>
            <a:r>
              <a:t>stoichiometric coefficients</a:t>
            </a:r>
          </a:p>
          <a:p>
            <a:pPr marL="650874" indent="-571500"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 b="0" sz="6400">
                <a:latin typeface="+mj-lt"/>
                <a:ea typeface="+mj-ea"/>
                <a:cs typeface="+mj-cs"/>
                <a:sym typeface="Times New Roman"/>
              </a:defRPr>
            </a:pPr>
            <a:r>
              <a:t>The letters (</a:t>
            </a:r>
            <a:r>
              <a:rPr>
                <a:solidFill>
                  <a:srgbClr val="0433FF"/>
                </a:solidFill>
              </a:rPr>
              <a:t>s</a:t>
            </a:r>
            <a:r>
              <a:t>), (</a:t>
            </a:r>
            <a:r>
              <a:rPr>
                <a:solidFill>
                  <a:srgbClr val="0433FF"/>
                </a:solidFill>
              </a:rPr>
              <a:t>g</a:t>
            </a:r>
            <a:r>
              <a:t>), (</a:t>
            </a:r>
            <a:r>
              <a:rPr>
                <a:solidFill>
                  <a:srgbClr val="0433FF"/>
                </a:solidFill>
              </a:rPr>
              <a:t>l</a:t>
            </a:r>
            <a:r>
              <a:t>) and (</a:t>
            </a:r>
            <a:r>
              <a:rPr>
                <a:solidFill>
                  <a:srgbClr val="0433FF"/>
                </a:solidFill>
              </a:rPr>
              <a:t>aq</a:t>
            </a:r>
            <a:r>
              <a:t>) are the physical states of compounds:</a:t>
            </a:r>
          </a:p>
          <a:p>
            <a:pPr lvl="1" marL="650874" indent="-74613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Tx/>
              <a:buFont typeface="Arial"/>
              <a:buNone/>
              <a:defRPr b="0" sz="6400">
                <a:latin typeface="+mj-lt"/>
                <a:ea typeface="+mj-ea"/>
                <a:cs typeface="+mj-cs"/>
                <a:sym typeface="Times New Roman"/>
              </a:defRPr>
            </a:pPr>
            <a:r>
              <a:rPr>
                <a:solidFill>
                  <a:srgbClr val="0433FF"/>
                </a:solidFill>
              </a:rPr>
              <a:t>s </a:t>
            </a:r>
            <a:r>
              <a:t>= solid, </a:t>
            </a:r>
            <a:r>
              <a:rPr>
                <a:solidFill>
                  <a:srgbClr val="0433FF"/>
                </a:solidFill>
              </a:rPr>
              <a:t>g</a:t>
            </a:r>
            <a:r>
              <a:t> = gas, </a:t>
            </a:r>
            <a:r>
              <a:rPr>
                <a:solidFill>
                  <a:srgbClr val="0433FF"/>
                </a:solidFill>
              </a:rPr>
              <a:t>l</a:t>
            </a:r>
            <a:r>
              <a:t> = liquid, </a:t>
            </a:r>
          </a:p>
          <a:p>
            <a:pPr lvl="1" marL="650874" indent="-74613">
              <a:lnSpc>
                <a:spcPct val="100000"/>
              </a:lnSpc>
              <a:spcBef>
                <a:spcPts val="1600"/>
              </a:spcBef>
              <a:buClr>
                <a:srgbClr val="000000"/>
              </a:buClr>
              <a:buSzTx/>
              <a:buFont typeface="Arial"/>
              <a:buNone/>
              <a:defRPr b="0" sz="6400">
                <a:latin typeface="+mj-lt"/>
                <a:ea typeface="+mj-ea"/>
                <a:cs typeface="+mj-cs"/>
                <a:sym typeface="Times New Roman"/>
              </a:defRPr>
            </a:pPr>
            <a:r>
              <a:rPr>
                <a:solidFill>
                  <a:srgbClr val="0433FF"/>
                </a:solidFill>
              </a:rPr>
              <a:t>aq</a:t>
            </a:r>
            <a:r>
              <a:t> = solution in water (aqueous)</a:t>
            </a:r>
          </a:p>
        </p:txBody>
      </p:sp>
      <p:sp>
        <p:nvSpPr>
          <p:cNvPr id="353" name="Rectangle 24"/>
          <p:cNvSpPr txBox="1"/>
          <p:nvPr/>
        </p:nvSpPr>
        <p:spPr>
          <a:xfrm>
            <a:off x="79919" y="12626973"/>
            <a:ext cx="2129012" cy="126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6435" tIns="126435" rIns="126435" bIns="126435">
            <a:spAutoFit/>
          </a:bodyPr>
          <a:lstStyle>
            <a:lvl1pPr defTabSz="2600960">
              <a:spcBef>
                <a:spcPts val="0"/>
              </a:spcBef>
              <a:buClrTx/>
              <a:buSzTx/>
              <a:buNone/>
              <a:defRPr b="1" i="1" sz="6600">
                <a:solidFill>
                  <a:srgbClr val="50009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4" name="Chemical Equations"/>
          <p:cNvSpPr txBox="1"/>
          <p:nvPr>
            <p:ph type="title"/>
          </p:nvPr>
        </p:nvSpPr>
        <p:spPr>
          <a:xfrm>
            <a:off x="11169152" y="-240252"/>
            <a:ext cx="16459201" cy="18827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marR="0">
              <a:lnSpc>
                <a:spcPct val="100000"/>
              </a:lnSpc>
              <a:defRPr sz="8600">
                <a:solidFill>
                  <a:srgbClr val="0000F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Chemical Equations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balance.png" descr="bala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5372" y="9335755"/>
            <a:ext cx="6830295" cy="4351853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Rectangle 3"/>
          <p:cNvSpPr txBox="1"/>
          <p:nvPr>
            <p:ph type="body" idx="1"/>
          </p:nvPr>
        </p:nvSpPr>
        <p:spPr>
          <a:xfrm>
            <a:off x="177799" y="-1"/>
            <a:ext cx="18735577" cy="11042651"/>
          </a:xfrm>
          <a:prstGeom prst="rect">
            <a:avLst/>
          </a:prstGeom>
        </p:spPr>
        <p:txBody>
          <a:bodyPr/>
          <a:lstStyle/>
          <a:p>
            <a:pPr marL="1134714" indent="-1134714" algn="just" defTabSz="1810511">
              <a:defRPr sz="6138"/>
            </a:pPr>
            <a:r>
              <a:t>The </a:t>
            </a:r>
            <a:r>
              <a:rPr b="1" i="1">
                <a:solidFill>
                  <a:srgbClr val="0000FF"/>
                </a:solidFill>
              </a:rPr>
              <a:t>Law of conservation of mass</a:t>
            </a:r>
            <a:r>
              <a:t> states that  matter cannot be created or destroyed in any chemical reaction</a:t>
            </a:r>
          </a:p>
          <a:p>
            <a:pPr marL="1134714" indent="-1134714" algn="just" defTabSz="1810511">
              <a:defRPr sz="6138"/>
            </a:pPr>
            <a:r>
              <a:t>The </a:t>
            </a:r>
            <a:r>
              <a:rPr>
                <a:solidFill>
                  <a:srgbClr val="0000FF"/>
                </a:solidFill>
              </a:rPr>
              <a:t>bonds</a:t>
            </a:r>
            <a:r>
              <a:t> between atoms in the reactants are </a:t>
            </a:r>
            <a:r>
              <a:rPr>
                <a:solidFill>
                  <a:srgbClr val="0000FF"/>
                </a:solidFill>
              </a:rPr>
              <a:t>rearranged</a:t>
            </a:r>
            <a:r>
              <a:t> to form new compounds, but none of the atoms disappear, and no new atoms are formed.</a:t>
            </a:r>
          </a:p>
          <a:p>
            <a:pPr marL="1134714" indent="-1134714" algn="just" defTabSz="1810511">
              <a:defRPr i="1" sz="6138"/>
            </a:pPr>
            <a:r>
              <a:t>So: </a:t>
            </a:r>
            <a:r>
              <a:rPr i="0">
                <a:solidFill>
                  <a:srgbClr val="FF3300"/>
                </a:solidFill>
              </a:rPr>
              <a:t>Chemical equations must be </a:t>
            </a:r>
            <a:r>
              <a:rPr>
                <a:solidFill>
                  <a:srgbClr val="FF3300"/>
                </a:solidFill>
              </a:rPr>
              <a:t>balanced</a:t>
            </a:r>
            <a:r>
              <a:rPr i="0"/>
              <a:t>, meaning the numbers and kinds of atoms must be the same on both sides of the reaction arrow.  </a:t>
            </a:r>
            <a:endParaRPr i="0"/>
          </a:p>
          <a:p>
            <a:pPr marL="1134714" indent="-1134714" algn="just" defTabSz="1810511">
              <a:defRPr sz="6138"/>
            </a:pPr>
            <a:r>
              <a:t>The numbers placed in front of formulas to balance equations are called </a:t>
            </a:r>
            <a:r>
              <a:rPr i="1">
                <a:solidFill>
                  <a:srgbClr val="FF3300"/>
                </a:solidFill>
              </a:rPr>
              <a:t>coefficients</a:t>
            </a:r>
            <a:r>
              <a:t>, and they multiply all the atoms in the chemical formula.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hemical Equations are Balanced"/>
          <p:cNvSpPr txBox="1"/>
          <p:nvPr>
            <p:ph type="title" idx="4294967295"/>
          </p:nvPr>
        </p:nvSpPr>
        <p:spPr>
          <a:xfrm>
            <a:off x="3391572" y="457199"/>
            <a:ext cx="17199803" cy="1828801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Chemical Equations are Balanced</a:t>
            </a:r>
          </a:p>
        </p:txBody>
      </p:sp>
      <p:sp>
        <p:nvSpPr>
          <p:cNvPr id="360" name="In a balanced…"/>
          <p:cNvSpPr txBox="1"/>
          <p:nvPr>
            <p:ph type="body" sz="half" idx="4294967295"/>
          </p:nvPr>
        </p:nvSpPr>
        <p:spPr>
          <a:xfrm>
            <a:off x="1220609" y="2390190"/>
            <a:ext cx="7315201" cy="105612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100"/>
              </a:spcBef>
              <a:defRPr>
                <a:latin typeface="Tribune"/>
                <a:ea typeface="Tribune"/>
                <a:cs typeface="Tribune"/>
                <a:sym typeface="Tribune"/>
              </a:defRPr>
            </a:pPr>
            <a:r>
              <a:t>In a </a:t>
            </a:r>
            <a:r>
              <a:rPr b="1"/>
              <a:t>balanced</a:t>
            </a:r>
            <a:endParaRPr b="1"/>
          </a:p>
          <a:p>
            <a:pPr>
              <a:lnSpc>
                <a:spcPct val="80000"/>
              </a:lnSpc>
              <a:spcBef>
                <a:spcPts val="1100"/>
              </a:spcBef>
              <a:defRPr b="1">
                <a:latin typeface="Tribune"/>
                <a:ea typeface="Tribune"/>
                <a:cs typeface="Tribune"/>
                <a:sym typeface="Tribune"/>
              </a:defRPr>
            </a:pPr>
            <a:r>
              <a:t>chemical reaction:</a:t>
            </a:r>
          </a:p>
          <a:p>
            <a:pPr>
              <a:lnSpc>
                <a:spcPct val="80000"/>
              </a:lnSpc>
              <a:spcBef>
                <a:spcPts val="1100"/>
              </a:spcBef>
              <a:defRPr b="1">
                <a:latin typeface="Tribune"/>
                <a:ea typeface="Tribune"/>
                <a:cs typeface="Tribune"/>
                <a:sym typeface="Tribune"/>
              </a:defRPr>
            </a:pPr>
          </a:p>
          <a:p>
            <a:pPr marL="583746" indent="-583746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>
                <a:latin typeface="Tribune"/>
                <a:ea typeface="Tribune"/>
                <a:cs typeface="Tribune"/>
                <a:sym typeface="Tribune"/>
              </a:defRPr>
            </a:pPr>
            <a:r>
              <a:t>atoms are not gained or lost.</a:t>
            </a:r>
          </a:p>
          <a:p>
            <a:pPr>
              <a:lnSpc>
                <a:spcPct val="90000"/>
              </a:lnSpc>
              <a:spcBef>
                <a:spcPts val="1300"/>
              </a:spcBef>
              <a:defRPr>
                <a:latin typeface="Tribune"/>
                <a:ea typeface="Tribune"/>
                <a:cs typeface="Tribune"/>
                <a:sym typeface="Tribune"/>
              </a:defRPr>
            </a:pPr>
          </a:p>
          <a:p>
            <a:pPr marL="583746" indent="-583746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>
                <a:latin typeface="Tribune"/>
                <a:ea typeface="Tribune"/>
                <a:cs typeface="Tribune"/>
                <a:sym typeface="Tribune"/>
              </a:defRPr>
            </a:pPr>
            <a:r>
              <a:t>the number of reactant atoms is equal to the number of product atoms.</a:t>
            </a:r>
          </a:p>
        </p:txBody>
      </p:sp>
      <p:pic>
        <p:nvPicPr>
          <p:cNvPr id="3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8800" y="2882899"/>
            <a:ext cx="10210800" cy="415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807"/>
          <a:stretch>
            <a:fillRect/>
          </a:stretch>
        </p:blipFill>
        <p:spPr>
          <a:xfrm>
            <a:off x="12344400" y="7213600"/>
            <a:ext cx="7315200" cy="444892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Rectangle"/>
          <p:cNvSpPr/>
          <p:nvPr/>
        </p:nvSpPr>
        <p:spPr>
          <a:xfrm>
            <a:off x="9296400" y="6858000"/>
            <a:ext cx="10058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spcBef>
                <a:spcPts val="0"/>
              </a:spcBef>
              <a:buClrTx/>
              <a:buSzTx/>
              <a:buNone/>
              <a:defRPr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1"/>
      <p:bldP build="whole" bldLvl="1" animBg="1" rev="0" advAuto="0" spid="36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199" y="609599"/>
            <a:ext cx="13563601" cy="12185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2"/>
          <p:cNvSpPr txBox="1"/>
          <p:nvPr>
            <p:ph type="title"/>
          </p:nvPr>
        </p:nvSpPr>
        <p:spPr>
          <a:xfrm>
            <a:off x="3962400" y="555625"/>
            <a:ext cx="16459200" cy="2187575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/>
            <a:r>
              <a:t>Balancing Chemical Equations</a:t>
            </a:r>
          </a:p>
        </p:txBody>
      </p:sp>
      <p:sp>
        <p:nvSpPr>
          <p:cNvPr id="368" name="Rectangle 3"/>
          <p:cNvSpPr txBox="1"/>
          <p:nvPr>
            <p:ph type="body" idx="1"/>
          </p:nvPr>
        </p:nvSpPr>
        <p:spPr>
          <a:xfrm>
            <a:off x="3962400" y="2438399"/>
            <a:ext cx="16306802" cy="9144001"/>
          </a:xfrm>
          <a:prstGeom prst="rect">
            <a:avLst/>
          </a:prstGeom>
        </p:spPr>
        <p:txBody>
          <a:bodyPr/>
          <a:lstStyle/>
          <a:p>
            <a:pPr marL="1117600" indent="-1103312" algn="just">
              <a:spcBef>
                <a:spcPts val="1400"/>
              </a:spcBef>
              <a:defRPr sz="6200"/>
            </a:pPr>
            <a:r>
              <a:t>The </a:t>
            </a:r>
            <a:r>
              <a:rPr>
                <a:solidFill>
                  <a:srgbClr val="0000FF"/>
                </a:solidFill>
              </a:rPr>
              <a:t>following four steps</a:t>
            </a:r>
            <a:r>
              <a:t> can be used as a guide to balance chemical equations.</a:t>
            </a:r>
          </a:p>
          <a:p>
            <a:pPr marL="1117600" indent="-1103312" algn="just">
              <a:spcBef>
                <a:spcPts val="1400"/>
              </a:spcBef>
              <a:defRPr i="1" sz="6200"/>
            </a:pPr>
            <a:r>
              <a:t>Example:</a:t>
            </a:r>
            <a:r>
              <a:rPr i="0"/>
              <a:t> Sulfuric acid reacts with sodium hydroxide to create sodium sulfate and water.  Balance this chemical reaction.</a:t>
            </a:r>
            <a:endParaRPr i="0"/>
          </a:p>
          <a:p>
            <a:pPr marL="1117600" indent="-1103312" algn="just">
              <a:spcBef>
                <a:spcPts val="1400"/>
              </a:spcBef>
              <a:defRPr sz="6200">
                <a:solidFill>
                  <a:srgbClr val="FF3300"/>
                </a:solidFill>
              </a:defRPr>
            </a:pPr>
            <a:r>
              <a:t>Step 1:</a:t>
            </a:r>
            <a:r>
              <a:rPr>
                <a:solidFill>
                  <a:srgbClr val="000000"/>
                </a:solidFill>
              </a:rPr>
              <a:t> Write an unbalanced equation, using correct formulas for all reactants and products.</a:t>
            </a:r>
          </a:p>
        </p:txBody>
      </p:sp>
      <p:pic>
        <p:nvPicPr>
          <p:cNvPr id="369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67494"/>
          <a:stretch>
            <a:fillRect/>
          </a:stretch>
        </p:blipFill>
        <p:spPr>
          <a:xfrm>
            <a:off x="3108127" y="10007600"/>
            <a:ext cx="18015278" cy="1404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8" grpId="1"/>
      <p:bldP build="whole" bldLvl="1" animBg="1" rev="0" advAuto="0" spid="36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199" y="3962400"/>
            <a:ext cx="15179679" cy="2419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1999" y="8382000"/>
            <a:ext cx="15122528" cy="26289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ext Box 6"/>
          <p:cNvSpPr txBox="1"/>
          <p:nvPr/>
        </p:nvSpPr>
        <p:spPr>
          <a:xfrm>
            <a:off x="3749039" y="6064249"/>
            <a:ext cx="16733521" cy="270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spcBef>
                <a:spcPts val="1400"/>
              </a:spcBef>
              <a:buSzTx/>
              <a:buNone/>
              <a:defRPr sz="58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Step 3:</a:t>
            </a:r>
            <a:r>
              <a:rPr>
                <a:solidFill>
                  <a:srgbClr val="000000"/>
                </a:solidFill>
              </a:rPr>
              <a:t> Check the equation to make sure the numbers and kinds of atoms on both sides of the equation are same.</a:t>
            </a:r>
          </a:p>
        </p:txBody>
      </p:sp>
      <p:sp>
        <p:nvSpPr>
          <p:cNvPr id="374" name="Text Box 7"/>
          <p:cNvSpPr txBox="1"/>
          <p:nvPr/>
        </p:nvSpPr>
        <p:spPr>
          <a:xfrm>
            <a:off x="3749039" y="11125200"/>
            <a:ext cx="16885921" cy="185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spcBef>
                <a:spcPts val="1400"/>
              </a:spcBef>
              <a:buSzTx/>
              <a:buNone/>
              <a:defRPr sz="58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Step 4:</a:t>
            </a:r>
            <a:r>
              <a:rPr>
                <a:solidFill>
                  <a:srgbClr val="000000"/>
                </a:solidFill>
              </a:rPr>
              <a:t> Make sure the coefficients are reduced to their lowest whole-number value (ok here).</a:t>
            </a:r>
          </a:p>
        </p:txBody>
      </p:sp>
      <p:pic>
        <p:nvPicPr>
          <p:cNvPr id="375" name="Object 8" descr="Object 8"/>
          <p:cNvPicPr>
            <a:picLocks noChangeAspect="1"/>
          </p:cNvPicPr>
          <p:nvPr/>
        </p:nvPicPr>
        <p:blipFill>
          <a:blip r:embed="rId4">
            <a:extLst/>
          </a:blip>
          <a:srcRect l="0" t="31761" r="0" b="12655"/>
          <a:stretch>
            <a:fillRect/>
          </a:stretch>
        </p:blipFill>
        <p:spPr>
          <a:xfrm>
            <a:off x="3810000" y="2285999"/>
            <a:ext cx="16002000" cy="213360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ext Box 10"/>
          <p:cNvSpPr txBox="1"/>
          <p:nvPr/>
        </p:nvSpPr>
        <p:spPr>
          <a:xfrm>
            <a:off x="3749039" y="457199"/>
            <a:ext cx="16581123" cy="1853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spcBef>
                <a:spcPts val="1400"/>
              </a:spcBef>
              <a:buSzTx/>
              <a:buNone/>
              <a:defRPr sz="5800">
                <a:solidFill>
                  <a:srgbClr val="FF3300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</a:defRPr>
            </a:pPr>
            <a:r>
              <a:t>Step 2:</a:t>
            </a:r>
            <a:r>
              <a:rPr>
                <a:solidFill>
                  <a:srgbClr val="000000"/>
                </a:solidFill>
              </a:rPr>
              <a:t> Add appropriate coefficients to balance the numbers of atoms of each element.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3"/>
      <p:bldP build="whole" bldLvl="1" animBg="1" rev="0" advAuto="0" spid="371" grpId="2"/>
      <p:bldP build="whole" bldLvl="1" animBg="1" rev="0" advAuto="0" spid="375" grpId="1"/>
      <p:bldP build="whole" bldLvl="1" animBg="1" rev="0" advAuto="0" spid="372" grpId="4"/>
      <p:bldP build="whole" bldLvl="1" animBg="1" rev="0" advAuto="0" spid="374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Cliff">
  <a:themeElements>
    <a:clrScheme name="Cliff">
      <a:dk1>
        <a:srgbClr val="FFFFFF"/>
      </a:dk1>
      <a:lt1>
        <a:srgbClr val="009999"/>
      </a:lt1>
      <a:dk2>
        <a:srgbClr val="A7A7A7"/>
      </a:dk2>
      <a:lt2>
        <a:srgbClr val="535353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0000FF"/>
      </a:hlink>
      <a:folHlink>
        <a:srgbClr val="FF00FF"/>
      </a:folHlink>
    </a:clrScheme>
    <a:fontScheme name="Cliff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Clif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500"/>
          </a:spcBef>
          <a:spcAft>
            <a:spcPts val="0"/>
          </a:spcAft>
          <a:buClr>
            <a:srgbClr val="EEC85E"/>
          </a:buClr>
          <a:buSzPct val="70000"/>
          <a:buFontTx/>
          <a:buChar char="-"/>
          <a:tabLst/>
          <a:defRPr b="0" baseline="0" cap="none" i="0" spc="0" strike="noStrike" sz="6000" u="none" kumimoji="0" normalizeH="0">
            <a:ln>
              <a:noFill/>
            </a:ln>
            <a:solidFill>
              <a:srgbClr val="009999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500"/>
          </a:spcBef>
          <a:spcAft>
            <a:spcPts val="0"/>
          </a:spcAft>
          <a:buClr>
            <a:srgbClr val="EEC85E"/>
          </a:buClr>
          <a:buSzPct val="70000"/>
          <a:buFontTx/>
          <a:buChar char="-"/>
          <a:tabLst/>
          <a:defRPr b="0" baseline="0" cap="none" i="0" spc="0" strike="noStrike" sz="6000" u="none" kumimoji="0" normalizeH="0">
            <a:ln>
              <a:noFill/>
            </a:ln>
            <a:solidFill>
              <a:srgbClr val="009999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liff">
  <a:themeElements>
    <a:clrScheme name="Clif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0000FF"/>
      </a:hlink>
      <a:folHlink>
        <a:srgbClr val="FF00FF"/>
      </a:folHlink>
    </a:clrScheme>
    <a:fontScheme name="Cliff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Clif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500"/>
          </a:spcBef>
          <a:spcAft>
            <a:spcPts val="0"/>
          </a:spcAft>
          <a:buClr>
            <a:srgbClr val="EEC85E"/>
          </a:buClr>
          <a:buSzPct val="70000"/>
          <a:buFontTx/>
          <a:buChar char="-"/>
          <a:tabLst/>
          <a:defRPr b="0" baseline="0" cap="none" i="0" spc="0" strike="noStrike" sz="6000" u="none" kumimoji="0" normalizeH="0">
            <a:ln>
              <a:noFill/>
            </a:ln>
            <a:solidFill>
              <a:srgbClr val="009999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500"/>
          </a:spcBef>
          <a:spcAft>
            <a:spcPts val="0"/>
          </a:spcAft>
          <a:buClr>
            <a:srgbClr val="EEC85E"/>
          </a:buClr>
          <a:buSzPct val="70000"/>
          <a:buFontTx/>
          <a:buChar char="-"/>
          <a:tabLst/>
          <a:defRPr b="0" baseline="0" cap="none" i="0" spc="0" strike="noStrike" sz="6000" u="none" kumimoji="0" normalizeH="0">
            <a:ln>
              <a:noFill/>
            </a:ln>
            <a:solidFill>
              <a:srgbClr val="009999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