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1pPr>
    <a:lvl2pPr marL="0" marR="0" indent="45720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2pPr>
    <a:lvl3pPr marL="0" marR="0" indent="91440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3pPr>
    <a:lvl4pPr marL="0" marR="0" indent="137160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4pPr>
    <a:lvl5pPr marL="0" marR="0" indent="182880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508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508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7" name="Shape 57"/>
          <p:cNvSpPr/>
          <p:nvPr>
            <p:ph type="sldImg"/>
          </p:nvPr>
        </p:nvSpPr>
        <p:spPr>
          <a:xfrm>
            <a:off x="1143000" y="685800"/>
            <a:ext cx="4572000" cy="3429000"/>
          </a:xfrm>
          <a:prstGeom prst="rect">
            <a:avLst/>
          </a:prstGeom>
        </p:spPr>
        <p:txBody>
          <a:bodyPr/>
          <a:lstStyle/>
          <a:p>
            <a:pPr/>
          </a:p>
        </p:txBody>
      </p:sp>
      <p:sp>
        <p:nvSpPr>
          <p:cNvPr id="58" name="Shape 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defRPr sz="3000">
        <a:latin typeface="+mj-lt"/>
        <a:ea typeface="+mj-ea"/>
        <a:cs typeface="+mj-cs"/>
        <a:sym typeface="Helvetica Neue"/>
      </a:defRPr>
    </a:lvl1pPr>
    <a:lvl2pPr indent="228600" defTabSz="1828800" latinLnBrk="0">
      <a:defRPr sz="3000">
        <a:latin typeface="+mj-lt"/>
        <a:ea typeface="+mj-ea"/>
        <a:cs typeface="+mj-cs"/>
        <a:sym typeface="Helvetica Neue"/>
      </a:defRPr>
    </a:lvl2pPr>
    <a:lvl3pPr indent="457200" defTabSz="1828800" latinLnBrk="0">
      <a:defRPr sz="3000">
        <a:latin typeface="+mj-lt"/>
        <a:ea typeface="+mj-ea"/>
        <a:cs typeface="+mj-cs"/>
        <a:sym typeface="Helvetica Neue"/>
      </a:defRPr>
    </a:lvl3pPr>
    <a:lvl4pPr indent="685800" defTabSz="1828800" latinLnBrk="0">
      <a:defRPr sz="3000">
        <a:latin typeface="+mj-lt"/>
        <a:ea typeface="+mj-ea"/>
        <a:cs typeface="+mj-cs"/>
        <a:sym typeface="Helvetica Neue"/>
      </a:defRPr>
    </a:lvl4pPr>
    <a:lvl5pPr indent="914400" defTabSz="1828800" latinLnBrk="0">
      <a:defRPr sz="3000">
        <a:latin typeface="+mj-lt"/>
        <a:ea typeface="+mj-ea"/>
        <a:cs typeface="+mj-cs"/>
        <a:sym typeface="Helvetica Neue"/>
      </a:defRPr>
    </a:lvl5pPr>
    <a:lvl6pPr indent="1143000" defTabSz="1828800" latinLnBrk="0">
      <a:defRPr sz="3000">
        <a:latin typeface="+mj-lt"/>
        <a:ea typeface="+mj-ea"/>
        <a:cs typeface="+mj-cs"/>
        <a:sym typeface="Helvetica Neue"/>
      </a:defRPr>
    </a:lvl6pPr>
    <a:lvl7pPr indent="1371600" defTabSz="1828800" latinLnBrk="0">
      <a:defRPr sz="3000">
        <a:latin typeface="+mj-lt"/>
        <a:ea typeface="+mj-ea"/>
        <a:cs typeface="+mj-cs"/>
        <a:sym typeface="Helvetica Neue"/>
      </a:defRPr>
    </a:lvl7pPr>
    <a:lvl8pPr indent="1600200" defTabSz="1828800" latinLnBrk="0">
      <a:defRPr sz="3000">
        <a:latin typeface="+mj-lt"/>
        <a:ea typeface="+mj-ea"/>
        <a:cs typeface="+mj-cs"/>
        <a:sym typeface="Helvetica Neue"/>
      </a:defRPr>
    </a:lvl8pPr>
    <a:lvl9pPr indent="1828800" defTabSz="1828800" latinLnBrk="0">
      <a:defRPr sz="30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12" name="Title Text"/>
          <p:cNvSpPr txBox="1"/>
          <p:nvPr>
            <p:ph type="title"/>
          </p:nvPr>
        </p:nvSpPr>
        <p:spPr>
          <a:xfrm>
            <a:off x="6019799" y="1852612"/>
            <a:ext cx="12344403" cy="2262188"/>
          </a:xfrm>
          <a:prstGeom prst="rect">
            <a:avLst/>
          </a:prstGeom>
        </p:spPr>
        <p:txBody>
          <a:bodyPr lIns="68580" tIns="68580" rIns="68580" bIns="68580"/>
          <a:lstStyle>
            <a:lvl1pPr>
              <a:defRPr b="1" sz="9800">
                <a:solidFill>
                  <a:srgbClr val="0433FF"/>
                </a:solidFill>
                <a:latin typeface="Tribune"/>
                <a:ea typeface="Tribune"/>
                <a:cs typeface="Tribune"/>
                <a:sym typeface="Tribune"/>
              </a:defRPr>
            </a:lvl1pPr>
          </a:lstStyle>
          <a:p>
            <a:pPr>
              <a:defRPr>
                <a:effectLst/>
              </a:defRPr>
            </a:pPr>
            <a:r>
              <a:t>Title Text</a:t>
            </a:r>
          </a:p>
        </p:txBody>
      </p:sp>
      <p:sp>
        <p:nvSpPr>
          <p:cNvPr id="13" name="Body Level One…"/>
          <p:cNvSpPr txBox="1"/>
          <p:nvPr>
            <p:ph type="body" sz="half" idx="1"/>
          </p:nvPr>
        </p:nvSpPr>
        <p:spPr>
          <a:xfrm>
            <a:off x="6019799" y="4114800"/>
            <a:ext cx="12344403" cy="7886701"/>
          </a:xfrm>
          <a:prstGeom prst="rect">
            <a:avLst/>
          </a:prstGeom>
        </p:spPr>
        <p:txBody>
          <a:bodyPr lIns="68580" tIns="68580" rIns="68580" bIns="68580"/>
          <a:lstStyle>
            <a:lvl1pPr marL="613713" indent="-613713">
              <a:buSzPct val="100000"/>
              <a:buChar char="»"/>
              <a:defRPr>
                <a:latin typeface="Tribune"/>
                <a:ea typeface="Tribune"/>
                <a:cs typeface="Tribune"/>
                <a:sym typeface="Tribune"/>
              </a:defRPr>
            </a:lvl1pPr>
            <a:lvl2pPr marL="1041688" indent="-584488">
              <a:defRPr>
                <a:latin typeface="Tribune"/>
                <a:ea typeface="Tribune"/>
                <a:cs typeface="Tribune"/>
                <a:sym typeface="Tribune"/>
              </a:defRPr>
            </a:lvl2pPr>
            <a:lvl3pPr marL="1459922" indent="-545522">
              <a:buChar char="•"/>
              <a:defRPr>
                <a:latin typeface="Tribune"/>
                <a:ea typeface="Tribune"/>
                <a:cs typeface="Tribune"/>
                <a:sym typeface="Tribune"/>
              </a:defRPr>
            </a:lvl3pPr>
            <a:lvl4pPr marL="2026227" indent="-654627">
              <a:defRPr>
                <a:latin typeface="Tribune"/>
                <a:ea typeface="Tribune"/>
                <a:cs typeface="Tribune"/>
                <a:sym typeface="Tribune"/>
              </a:defRPr>
            </a:lvl4pPr>
            <a:lvl5pPr marL="2556163" indent="-727363">
              <a:buChar char="»"/>
              <a:defRPr>
                <a:latin typeface="Tribune"/>
                <a:ea typeface="Tribune"/>
                <a:cs typeface="Tribune"/>
                <a:sym typeface="Tribun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 name="Rectangle 24"/>
          <p:cNvSpPr txBox="1"/>
          <p:nvPr/>
        </p:nvSpPr>
        <p:spPr>
          <a:xfrm>
            <a:off x="82215" y="12773026"/>
            <a:ext cx="1489262" cy="8890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i="1" sz="4600">
                <a:solidFill>
                  <a:srgbClr val="500093"/>
                </a:solidFill>
                <a:latin typeface="Times Roman"/>
                <a:ea typeface="Times Roman"/>
                <a:cs typeface="Times Roman"/>
                <a:sym typeface="Times Roman"/>
              </a:defRPr>
            </a:lvl1pPr>
          </a:lstStyle>
          <a:p>
            <a:pPr/>
            <a:r>
              <a:t>MAR</a:t>
            </a:r>
          </a:p>
        </p:txBody>
      </p:sp>
      <p:sp>
        <p:nvSpPr>
          <p:cNvPr id="15" name="Slide Number"/>
          <p:cNvSpPr txBox="1"/>
          <p:nvPr>
            <p:ph type="sldNum" sz="quarter" idx="2"/>
          </p:nvPr>
        </p:nvSpPr>
        <p:spPr>
          <a:xfrm>
            <a:off x="17903562" y="11082337"/>
            <a:ext cx="460639" cy="458220"/>
          </a:xfrm>
          <a:prstGeom prst="rect">
            <a:avLst/>
          </a:prstGeom>
        </p:spPr>
        <p:txBody>
          <a:bodyPr lIns="68580" tIns="68580" rIns="68580" bIns="68580" anchor="t"/>
          <a:lstStyle>
            <a:lvl1pPr>
              <a:defRPr>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0">
    <p:spTree>
      <p:nvGrpSpPr>
        <p:cNvPr id="1" name=""/>
        <p:cNvGrpSpPr/>
        <p:nvPr/>
      </p:nvGrpSpPr>
      <p:grpSpPr>
        <a:xfrm>
          <a:off x="0" y="0"/>
          <a:ext cx="0" cy="0"/>
          <a:chOff x="0" y="0"/>
          <a:chExt cx="0" cy="0"/>
        </a:xfrm>
      </p:grpSpPr>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0">
    <p:spTree>
      <p:nvGrpSpPr>
        <p:cNvPr id="1" name=""/>
        <p:cNvGrpSpPr/>
        <p:nvPr/>
      </p:nvGrpSpPr>
      <p:grpSpPr>
        <a:xfrm>
          <a:off x="0" y="0"/>
          <a:ext cx="0" cy="0"/>
          <a:chOff x="0" y="0"/>
          <a:chExt cx="0" cy="0"/>
        </a:xfrm>
      </p:grpSpPr>
      <p:sp>
        <p:nvSpPr>
          <p:cNvPr id="29" name="Title Text"/>
          <p:cNvSpPr txBox="1"/>
          <p:nvPr>
            <p:ph type="title"/>
          </p:nvPr>
        </p:nvSpPr>
        <p:spPr>
          <a:xfrm>
            <a:off x="3962400" y="555625"/>
            <a:ext cx="16459200" cy="2279651"/>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3962400" y="3200400"/>
            <a:ext cx="16459200" cy="906145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1" name="Rectangle 24"/>
          <p:cNvSpPr txBox="1"/>
          <p:nvPr/>
        </p:nvSpPr>
        <p:spPr>
          <a:xfrm>
            <a:off x="189162" y="12826500"/>
            <a:ext cx="1489262" cy="8890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i="1" sz="4600">
                <a:solidFill>
                  <a:srgbClr val="500093"/>
                </a:solidFill>
                <a:latin typeface="Times Roman"/>
                <a:ea typeface="Times Roman"/>
                <a:cs typeface="Times Roman"/>
                <a:sym typeface="Times Roman"/>
              </a:defRPr>
            </a:lvl1pPr>
          </a:lstStyle>
          <a:p>
            <a:pPr/>
            <a:r>
              <a:t>MAR</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9" name="Rectangle 24"/>
          <p:cNvSpPr txBox="1"/>
          <p:nvPr/>
        </p:nvSpPr>
        <p:spPr>
          <a:xfrm>
            <a:off x="242636" y="12773026"/>
            <a:ext cx="1489262" cy="8890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i="1" sz="4600">
                <a:solidFill>
                  <a:srgbClr val="500093"/>
                </a:solidFill>
                <a:latin typeface="Times Roman"/>
                <a:ea typeface="Times Roman"/>
                <a:cs typeface="Times Roman"/>
                <a:sym typeface="Times Roman"/>
              </a:defRPr>
            </a:lvl1pPr>
          </a:lstStyle>
          <a:p>
            <a:pPr/>
            <a:r>
              <a:t>MAR</a:t>
            </a:r>
          </a:p>
        </p:txBody>
      </p:sp>
      <p:sp>
        <p:nvSpPr>
          <p:cNvPr id="40" name="Title Text"/>
          <p:cNvSpPr txBox="1"/>
          <p:nvPr>
            <p:ph type="title"/>
          </p:nvPr>
        </p:nvSpPr>
        <p:spPr>
          <a:xfrm>
            <a:off x="3962400" y="555625"/>
            <a:ext cx="16459200" cy="2279651"/>
          </a:xfrm>
          <a:prstGeom prst="rect">
            <a:avLst/>
          </a:prstGeom>
        </p:spPr>
        <p:txBody>
          <a:bodyPr>
            <a:normAutofit fontScale="100000" lnSpcReduction="0"/>
          </a:bodyPr>
          <a:lstStyle>
            <a:lvl1pPr>
              <a:defRPr>
                <a:solidFill>
                  <a:srgbClr val="0000FF"/>
                </a:solidFill>
              </a:defRPr>
            </a:lvl1pPr>
          </a:lstStyle>
          <a:p>
            <a:pPr>
              <a:defRPr>
                <a:effectLst/>
              </a:defRPr>
            </a:pPr>
            <a:r>
              <a:t>Title Text</a:t>
            </a:r>
          </a:p>
        </p:txBody>
      </p:sp>
      <p:sp>
        <p:nvSpPr>
          <p:cNvPr id="41" name="Body Level One…"/>
          <p:cNvSpPr txBox="1"/>
          <p:nvPr>
            <p:ph type="body" idx="1"/>
          </p:nvPr>
        </p:nvSpPr>
        <p:spPr>
          <a:xfrm>
            <a:off x="3962400" y="3200400"/>
            <a:ext cx="16459200" cy="9061450"/>
          </a:xfrm>
          <a:prstGeom prst="rect">
            <a:avLst/>
          </a:prstGeom>
        </p:spPr>
        <p:txBody>
          <a:bodyPr>
            <a:normAutofit fontScale="100000" lnSpcReduction="0"/>
          </a:body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2" name="Slide Number"/>
          <p:cNvSpPr txBox="1"/>
          <p:nvPr>
            <p:ph type="sldNum" sz="quarter" idx="2"/>
          </p:nvPr>
        </p:nvSpPr>
        <p:spPr>
          <a:prstGeom prst="rect">
            <a:avLst/>
          </a:prstGeom>
        </p:spPr>
        <p:txBody>
          <a:bodyPr/>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49" name="Rectangle 24"/>
          <p:cNvSpPr txBox="1"/>
          <p:nvPr/>
        </p:nvSpPr>
        <p:spPr>
          <a:xfrm>
            <a:off x="108952" y="12799762"/>
            <a:ext cx="1489262" cy="8890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i="1" sz="4600">
                <a:solidFill>
                  <a:srgbClr val="500093"/>
                </a:solidFill>
                <a:latin typeface="Times Roman"/>
                <a:ea typeface="Times Roman"/>
                <a:cs typeface="Times Roman"/>
                <a:sym typeface="Times Roman"/>
              </a:defRPr>
            </a:lvl1pPr>
          </a:lstStyle>
          <a:p>
            <a:pPr/>
            <a:r>
              <a:t>MAR</a:t>
            </a:r>
          </a:p>
        </p:txBody>
      </p:sp>
      <p:sp>
        <p:nvSpPr>
          <p:cNvPr id="50" name="Title Text"/>
          <p:cNvSpPr txBox="1"/>
          <p:nvPr>
            <p:ph type="title"/>
          </p:nvPr>
        </p:nvSpPr>
        <p:spPr>
          <a:xfrm>
            <a:off x="3962400" y="555625"/>
            <a:ext cx="16459200" cy="2279651"/>
          </a:xfrm>
          <a:prstGeom prst="rect">
            <a:avLst/>
          </a:prstGeom>
        </p:spPr>
        <p:txBody>
          <a:bodyPr>
            <a:normAutofit fontScale="100000" lnSpcReduction="0"/>
          </a:bodyPr>
          <a:lstStyle>
            <a:lvl1pPr>
              <a:defRPr>
                <a:solidFill>
                  <a:srgbClr val="0000FF"/>
                </a:solidFill>
              </a:defRPr>
            </a:lvl1pPr>
          </a:lstStyle>
          <a:p>
            <a:pPr>
              <a:defRPr>
                <a:effectLst/>
              </a:defRPr>
            </a:pPr>
            <a:r>
              <a:t>Title Text</a:t>
            </a:r>
          </a:p>
        </p:txBody>
      </p:sp>
      <p:sp>
        <p:nvSpPr>
          <p:cNvPr id="51" name="Slide Number"/>
          <p:cNvSpPr txBox="1"/>
          <p:nvPr>
            <p:ph type="sldNum" sz="quarter" idx="2"/>
          </p:nvPr>
        </p:nvSpPr>
        <p:spPr>
          <a:prstGeom prst="rect">
            <a:avLst/>
          </a:prstGeom>
        </p:spPr>
        <p:txBody>
          <a:bodyPr/>
          <a:lstStyle>
            <a:lvl1pPr>
              <a:defRPr>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24"/>
          <p:cNvSpPr txBox="1"/>
          <p:nvPr/>
        </p:nvSpPr>
        <p:spPr>
          <a:xfrm>
            <a:off x="162426" y="12826500"/>
            <a:ext cx="1489262" cy="8890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i="1" sz="4600">
                <a:solidFill>
                  <a:srgbClr val="500093"/>
                </a:solidFill>
                <a:latin typeface="Times Roman"/>
                <a:ea typeface="Times Roman"/>
                <a:cs typeface="Times Roman"/>
                <a:sym typeface="Times Roman"/>
              </a:defRPr>
            </a:lvl1pPr>
          </a:lstStyle>
          <a:p>
            <a:pPr/>
            <a:r>
              <a:t>MAR</a:t>
            </a:r>
          </a:p>
        </p:txBody>
      </p:sp>
      <p:sp>
        <p:nvSpPr>
          <p:cNvPr id="3" name="Title Text"/>
          <p:cNvSpPr txBox="1"/>
          <p:nvPr>
            <p:ph type="title"/>
          </p:nvPr>
        </p:nvSpPr>
        <p:spPr>
          <a:xfrm>
            <a:off x="3962400" y="184149"/>
            <a:ext cx="16459200" cy="3016251"/>
          </a:xfrm>
          <a:prstGeom prst="rect">
            <a:avLst/>
          </a:prstGeom>
          <a:ln w="3175">
            <a:miter lim="400000"/>
          </a:ln>
          <a:extLst>
            <a:ext uri="{C572A759-6A51-4108-AA02-DFA0A04FC94B}">
              <ma14:wrappingTextBoxFlag xmlns:ma14="http://schemas.microsoft.com/office/mac/drawingml/2011/main" val="1"/>
            </a:ext>
          </a:extLst>
        </p:spPr>
        <p:txBody>
          <a:bodyPr tIns="91439" bIns="91439" anchor="ctr"/>
          <a:lstStyle/>
          <a:p>
            <a:pPr/>
            <a:r>
              <a:t>Title Text</a:t>
            </a:r>
          </a:p>
        </p:txBody>
      </p:sp>
      <p:sp>
        <p:nvSpPr>
          <p:cNvPr id="4" name="Body Level One…"/>
          <p:cNvSpPr txBox="1"/>
          <p:nvPr>
            <p:ph type="body" idx="1"/>
          </p:nvPr>
        </p:nvSpPr>
        <p:spPr>
          <a:xfrm>
            <a:off x="3962400" y="3200400"/>
            <a:ext cx="16459200" cy="10515600"/>
          </a:xfrm>
          <a:prstGeom prst="rect">
            <a:avLst/>
          </a:prstGeom>
          <a:ln w="3175">
            <a:miter lim="400000"/>
          </a:ln>
          <a:extLst>
            <a:ext uri="{C572A759-6A51-4108-AA02-DFA0A04FC94B}">
              <ma14:wrappingTextBoxFlag xmlns:ma14="http://schemas.microsoft.com/office/mac/drawingml/2011/main" val="1"/>
            </a:ext>
          </a:extLst>
        </p:spPr>
        <p:txBody>
          <a:bodyPr tIns="91439" bIns="9143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887200" y="12344400"/>
            <a:ext cx="4267200" cy="736601"/>
          </a:xfrm>
          <a:prstGeom prst="rect">
            <a:avLst/>
          </a:prstGeom>
          <a:ln w="3175">
            <a:miter lim="400000"/>
          </a:ln>
        </p:spPr>
        <p:txBody>
          <a:bodyPr wrap="none" tIns="91439" bIns="91439" anchor="ctr">
            <a:spAutoFit/>
          </a:bodyPr>
          <a:lstStyle>
            <a:lvl1pPr algn="r">
              <a:defRPr sz="2200">
                <a:solidFill>
                  <a:srgbClr val="EAEAEA"/>
                </a:solidFill>
                <a:latin typeface="Verdana"/>
                <a:ea typeface="Verdana"/>
                <a:cs typeface="Verdana"/>
                <a:sym typeface="Verdan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1pPr>
      <a:lvl2pPr marL="0" marR="0" indent="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2pPr>
      <a:lvl3pPr marL="0" marR="0" indent="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3pPr>
      <a:lvl4pPr marL="0" marR="0" indent="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4pPr>
      <a:lvl5pPr marL="0" marR="0" indent="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5pPr>
      <a:lvl6pPr marL="0" marR="0" indent="45720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6pPr>
      <a:lvl7pPr marL="0" marR="0" indent="91440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7pPr>
      <a:lvl8pPr marL="0" marR="0" indent="137160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8pPr>
      <a:lvl9pPr marL="0" marR="0" indent="1828800" algn="ctr" defTabSz="1828800" latinLnBrk="0">
        <a:lnSpc>
          <a:spcPct val="100000"/>
        </a:lnSpc>
        <a:spcBef>
          <a:spcPts val="0"/>
        </a:spcBef>
        <a:spcAft>
          <a:spcPts val="0"/>
        </a:spcAft>
        <a:buClrTx/>
        <a:buSzTx/>
        <a:buFontTx/>
        <a:buNone/>
        <a:tabLst/>
        <a:defRPr b="0" baseline="0" cap="none" i="0" spc="0" strike="noStrike" sz="86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9pPr>
    </p:titleStyle>
    <p:bodyStyle>
      <a:lvl1pPr marL="685800" marR="0" indent="-685800" algn="l" defTabSz="1828800" latinLnBrk="0">
        <a:lnSpc>
          <a:spcPct val="100000"/>
        </a:lnSpc>
        <a:spcBef>
          <a:spcPts val="1500"/>
        </a:spcBef>
        <a:spcAft>
          <a:spcPts val="0"/>
        </a:spcAft>
        <a:buClrTx/>
        <a:buSzTx/>
        <a:buFontTx/>
        <a:buNone/>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1pPr>
      <a:lvl2pPr marL="1069521" marR="0" indent="-612321"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2pPr>
      <a:lvl3pPr marL="1485900" marR="0" indent="-571500"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3pPr>
      <a:lvl4pPr marL="2057400" marR="0" indent="-685800"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4pPr>
      <a:lvl5pPr marL="2514600" marR="0" indent="-685800"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5pPr>
      <a:lvl6pPr marL="2971800" marR="0" indent="-685800"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6pPr>
      <a:lvl7pPr marL="3429000" marR="0" indent="-685800"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7pPr>
      <a:lvl8pPr marL="3886200" marR="0" indent="-685800"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8pPr>
      <a:lvl9pPr marL="4343400" marR="0" indent="-685800" algn="l" defTabSz="1828800" latinLnBrk="0">
        <a:lnSpc>
          <a:spcPct val="100000"/>
        </a:lnSpc>
        <a:spcBef>
          <a:spcPts val="1500"/>
        </a:spcBef>
        <a:spcAft>
          <a:spcPts val="0"/>
        </a:spcAft>
        <a:buClrTx/>
        <a:buSzPct val="100000"/>
        <a:buFontTx/>
        <a:buChar char="◆"/>
        <a:tabLst/>
        <a:defRPr b="0" baseline="0" cap="none" i="0" spc="0" strike="noStrike" sz="6000" u="none">
          <a:solidFill>
            <a:srgbClr val="000000"/>
          </a:solidFill>
          <a:effectLst>
            <a:outerShdw sx="100000" sy="100000" kx="0" ky="0" algn="b" rotWithShape="0" blurRad="38100" dist="38100" dir="2700000">
              <a:srgbClr val="FFFFFF"/>
            </a:outerShdw>
          </a:effectLst>
          <a:uFillTx/>
          <a:latin typeface="Times New Roman"/>
          <a:ea typeface="Times New Roman"/>
          <a:cs typeface="Times New Roman"/>
          <a:sym typeface="Times New Roman"/>
        </a:defRPr>
      </a:lvl9pPr>
    </p:bodyStyle>
    <p:otherStyle>
      <a:lvl1pPr marL="0" marR="0" indent="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1pPr>
      <a:lvl2pPr marL="0" marR="0" indent="4572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2pPr>
      <a:lvl3pPr marL="0" marR="0" indent="9144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3pPr>
      <a:lvl4pPr marL="0" marR="0" indent="13716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4pPr>
      <a:lvl5pPr marL="0" marR="0" indent="18288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5pPr>
      <a:lvl6pPr marL="0" marR="0" indent="22860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6pPr>
      <a:lvl7pPr marL="0" marR="0" indent="27432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7pPr>
      <a:lvl8pPr marL="0" marR="0" indent="32004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8pPr>
      <a:lvl9pPr marL="0" marR="0" indent="3657600" algn="r" defTabSz="182880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Verdan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3.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Chemistry 151: Basic Chemistry"/>
          <p:cNvSpPr txBox="1"/>
          <p:nvPr>
            <p:ph type="title"/>
          </p:nvPr>
        </p:nvSpPr>
        <p:spPr>
          <a:xfrm>
            <a:off x="-354382" y="-1775182"/>
            <a:ext cx="18568975" cy="4751409"/>
          </a:xfrm>
          <a:prstGeom prst="rect">
            <a:avLst/>
          </a:prstGeom>
        </p:spPr>
        <p:txBody>
          <a:bodyPr/>
          <a:lstStyle>
            <a:lvl1pPr>
              <a:defRPr b="0" sz="10000"/>
            </a:lvl1pPr>
          </a:lstStyle>
          <a:p>
            <a:pPr>
              <a:defRPr>
                <a:effectLst/>
              </a:defRPr>
            </a:pPr>
            <a:r>
              <a:t>Chemistry 151: Basic Chemistry</a:t>
            </a:r>
          </a:p>
        </p:txBody>
      </p:sp>
      <p:pic>
        <p:nvPicPr>
          <p:cNvPr id="61" name="ST27-McGillU1-image-%C2%A9-iStock-Garsya.jpg" descr="ST27-McGillU1-image-%C2%A9-iStock-Garsya.jpg"/>
          <p:cNvPicPr>
            <a:picLocks noChangeAspect="1"/>
          </p:cNvPicPr>
          <p:nvPr/>
        </p:nvPicPr>
        <p:blipFill>
          <a:blip r:embed="rId2">
            <a:extLst/>
          </a:blip>
          <a:stretch>
            <a:fillRect/>
          </a:stretch>
        </p:blipFill>
        <p:spPr>
          <a:xfrm>
            <a:off x="-50418" y="2591802"/>
            <a:ext cx="24484836" cy="13772720"/>
          </a:xfrm>
          <a:prstGeom prst="rect">
            <a:avLst/>
          </a:prstGeom>
          <a:ln w="12700">
            <a:miter lim="400000"/>
          </a:ln>
        </p:spPr>
      </p:pic>
      <p:sp>
        <p:nvSpPr>
          <p:cNvPr id="62" name="Welcome! &amp; Chapter 1"/>
          <p:cNvSpPr txBox="1"/>
          <p:nvPr>
            <p:ph type="body" sz="quarter" idx="1"/>
          </p:nvPr>
        </p:nvSpPr>
        <p:spPr>
          <a:xfrm>
            <a:off x="11944818" y="1370096"/>
            <a:ext cx="15902114" cy="2628901"/>
          </a:xfrm>
          <a:prstGeom prst="rect">
            <a:avLst/>
          </a:prstGeom>
        </p:spPr>
        <p:txBody>
          <a:bodyPr>
            <a:normAutofit fontScale="100000" lnSpcReduction="0"/>
          </a:bodyPr>
          <a:lstStyle>
            <a:lvl1pPr marL="0" indent="0" algn="ctr">
              <a:spcBef>
                <a:spcPts val="1700"/>
              </a:spcBef>
              <a:buSzTx/>
              <a:buNone/>
              <a:defRPr sz="6600">
                <a:latin typeface="Tribune Italic"/>
                <a:ea typeface="Tribune Italic"/>
                <a:cs typeface="Tribune Italic"/>
                <a:sym typeface="Tribune Italic"/>
              </a:defRPr>
            </a:lvl1pPr>
          </a:lstStyle>
          <a:p>
            <a:pPr>
              <a:defRPr>
                <a:effectLst/>
              </a:defRPr>
            </a:pPr>
            <a:r>
              <a:t>Welcome! &amp; Chapter 1</a:t>
            </a:r>
          </a:p>
        </p:txBody>
      </p:sp>
      <p:sp>
        <p:nvSpPr>
          <p:cNvPr id="63" name="Last update:…"/>
          <p:cNvSpPr txBox="1"/>
          <p:nvPr/>
        </p:nvSpPr>
        <p:spPr>
          <a:xfrm>
            <a:off x="21900959" y="12354910"/>
            <a:ext cx="2247035" cy="988296"/>
          </a:xfrm>
          <a:prstGeom prst="rect">
            <a:avLst/>
          </a:prstGeom>
          <a:solidFill>
            <a:srgbClr val="FFFFFF">
              <a:alpha val="73708"/>
            </a:srgbClr>
          </a:solidFill>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p>
            <a:pPr algn="ctr">
              <a:defRPr i="1"/>
            </a:pPr>
            <a:r>
              <a:t>Last update:</a:t>
            </a:r>
          </a:p>
          <a:p>
            <a:pPr algn="ctr">
              <a:defRPr i="1"/>
            </a:pPr>
            <a:r>
              <a:t>12/9/24</a:t>
            </a:r>
          </a:p>
        </p:txBody>
      </p:sp>
      <p:sp>
        <p:nvSpPr>
          <p:cNvPr id="64" name="Get the…"/>
          <p:cNvSpPr txBox="1"/>
          <p:nvPr/>
        </p:nvSpPr>
        <p:spPr>
          <a:xfrm>
            <a:off x="16776928" y="4239376"/>
            <a:ext cx="7157876" cy="1779303"/>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5155" marR="45155" algn="ctr" defTabSz="1016000">
              <a:buClr>
                <a:srgbClr val="8D111B"/>
              </a:buClr>
              <a:buFont typeface="Arial"/>
              <a:defRPr b="1" i="1" sz="5800">
                <a:solidFill>
                  <a:srgbClr val="8D111B"/>
                </a:solidFill>
                <a:uFill>
                  <a:solidFill>
                    <a:srgbClr val="8D111B"/>
                  </a:solidFill>
                </a:uFill>
              </a:defRPr>
            </a:pPr>
            <a:r>
              <a:rPr>
                <a:solidFill>
                  <a:srgbClr val="11053B"/>
                </a:solidFill>
                <a:uFill>
                  <a:solidFill>
                    <a:srgbClr val="11053B"/>
                  </a:solidFill>
                </a:uFill>
              </a:rPr>
              <a:t>Get the</a:t>
            </a:r>
            <a:endParaRPr>
              <a:solidFill>
                <a:srgbClr val="11053B"/>
              </a:solidFill>
              <a:uFill>
                <a:solidFill>
                  <a:srgbClr val="11053B"/>
                </a:solidFill>
              </a:uFill>
            </a:endParaRPr>
          </a:p>
          <a:p>
            <a:pPr marL="45155" marR="45155" algn="ctr" defTabSz="1016000">
              <a:buClr>
                <a:srgbClr val="8D111B"/>
              </a:buClr>
              <a:buFont typeface="Arial"/>
              <a:defRPr b="1" i="1" sz="5800">
                <a:solidFill>
                  <a:srgbClr val="8D111B"/>
                </a:solidFill>
                <a:uFill>
                  <a:solidFill>
                    <a:srgbClr val="8D111B"/>
                  </a:solidFill>
                </a:uFill>
              </a:defRPr>
            </a:pPr>
            <a:r>
              <a:t>CH 151 Companion</a:t>
            </a:r>
            <a:r>
              <a:rPr>
                <a:solidFill>
                  <a:srgbClr val="11053B"/>
                </a:solidFill>
                <a:uFill>
                  <a:solidFill>
                    <a:srgbClr val="11053B"/>
                  </a:solidFill>
                </a:uFill>
              </a:rPr>
              <a: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Rectangle 2"/>
          <p:cNvSpPr txBox="1"/>
          <p:nvPr>
            <p:ph type="title"/>
          </p:nvPr>
        </p:nvSpPr>
        <p:spPr>
          <a:xfrm>
            <a:off x="4267199" y="555625"/>
            <a:ext cx="15697201" cy="2187575"/>
          </a:xfrm>
          <a:prstGeom prst="rect">
            <a:avLst/>
          </a:prstGeom>
          <a:solidFill>
            <a:srgbClr val="FFFFFF"/>
          </a:solidFill>
        </p:spPr>
        <p:txBody>
          <a:bodyPr/>
          <a:lstStyle>
            <a:lvl1pPr>
              <a:defRPr sz="9400"/>
            </a:lvl1pPr>
          </a:lstStyle>
          <a:p>
            <a:pPr>
              <a:defRPr>
                <a:effectLst/>
              </a:defRPr>
            </a:pPr>
            <a:r>
              <a:t>Physical Quantities</a:t>
            </a:r>
          </a:p>
        </p:txBody>
      </p:sp>
      <p:sp>
        <p:nvSpPr>
          <p:cNvPr id="105" name="Rectangle 3"/>
          <p:cNvSpPr txBox="1"/>
          <p:nvPr>
            <p:ph type="body" sz="half" idx="1"/>
          </p:nvPr>
        </p:nvSpPr>
        <p:spPr>
          <a:xfrm>
            <a:off x="2474473" y="2743199"/>
            <a:ext cx="19435054" cy="5334002"/>
          </a:xfrm>
          <a:prstGeom prst="rect">
            <a:avLst/>
          </a:prstGeom>
        </p:spPr>
        <p:txBody>
          <a:bodyPr/>
          <a:lstStyle/>
          <a:p>
            <a:pPr marL="0" indent="15876" algn="just">
              <a:defRPr>
                <a:effectLst/>
              </a:defRPr>
            </a:pPr>
            <a:r>
              <a:t>Measurable physical properties such as </a:t>
            </a:r>
            <a:r>
              <a:rPr>
                <a:solidFill>
                  <a:srgbClr val="0000FF"/>
                </a:solidFill>
              </a:rPr>
              <a:t>height</a:t>
            </a:r>
            <a:r>
              <a:t>, </a:t>
            </a:r>
            <a:r>
              <a:rPr>
                <a:solidFill>
                  <a:srgbClr val="0000FF"/>
                </a:solidFill>
              </a:rPr>
              <a:t>volume</a:t>
            </a:r>
            <a:r>
              <a:t>, and </a:t>
            </a:r>
            <a:r>
              <a:rPr>
                <a:solidFill>
                  <a:srgbClr val="0000FF"/>
                </a:solidFill>
              </a:rPr>
              <a:t>temperature</a:t>
            </a:r>
            <a:r>
              <a:t> are called </a:t>
            </a:r>
            <a:r>
              <a:rPr b="1" i="1"/>
              <a:t>Physical quantity</a:t>
            </a:r>
            <a:r>
              <a:t>.  A number and a unit of defined size is required to describe physical quantity. </a:t>
            </a:r>
          </a:p>
        </p:txBody>
      </p:sp>
      <p:pic>
        <p:nvPicPr>
          <p:cNvPr id="106" name="Object 3" descr="Object 3"/>
          <p:cNvPicPr>
            <a:picLocks noChangeAspect="1"/>
          </p:cNvPicPr>
          <p:nvPr/>
        </p:nvPicPr>
        <p:blipFill>
          <a:blip r:embed="rId2">
            <a:extLst/>
          </a:blip>
          <a:stretch>
            <a:fillRect/>
          </a:stretch>
        </p:blipFill>
        <p:spPr>
          <a:xfrm>
            <a:off x="7772400" y="7620000"/>
            <a:ext cx="9753601" cy="430212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6"/>
                                        </p:tgtEl>
                                        <p:attrNameLst>
                                          <p:attrName>style.visibility</p:attrName>
                                        </p:attrNameLst>
                                      </p:cBhvr>
                                      <p:to>
                                        <p:strVal val="visible"/>
                                      </p:to>
                                    </p:set>
                                    <p:animEffect filter="fade" transition="in">
                                      <p:cBhvr>
                                        <p:cTn id="7" dur="5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Rectangle 3"/>
          <p:cNvSpPr txBox="1"/>
          <p:nvPr>
            <p:ph type="body" idx="1"/>
          </p:nvPr>
        </p:nvSpPr>
        <p:spPr>
          <a:xfrm>
            <a:off x="2222980" y="3657600"/>
            <a:ext cx="19785640" cy="8229600"/>
          </a:xfrm>
          <a:prstGeom prst="rect">
            <a:avLst/>
          </a:prstGeom>
        </p:spPr>
        <p:txBody>
          <a:bodyPr/>
          <a:lstStyle/>
          <a:p>
            <a:pPr marL="0" indent="0" algn="just">
              <a:spcBef>
                <a:spcPts val="1700"/>
              </a:spcBef>
              <a:defRPr sz="7000">
                <a:solidFill>
                  <a:srgbClr val="0000FF"/>
                </a:solidFill>
                <a:effectLst/>
              </a:defRPr>
            </a:pPr>
            <a:r>
              <a:t>A number alone doesn’t say much!</a:t>
            </a:r>
          </a:p>
          <a:p>
            <a:pPr marL="0" indent="0" algn="just">
              <a:spcBef>
                <a:spcPts val="1700"/>
              </a:spcBef>
              <a:defRPr sz="7000">
                <a:effectLst/>
              </a:defRPr>
            </a:pPr>
            <a:r>
              <a:t>Say an average textbook weighs </a:t>
            </a:r>
            <a:r>
              <a:rPr>
                <a:solidFill>
                  <a:srgbClr val="FF3300"/>
                </a:solidFill>
              </a:rPr>
              <a:t>1</a:t>
            </a:r>
            <a:r>
              <a:t>.</a:t>
            </a:r>
          </a:p>
          <a:p>
            <a:pPr marL="0" indent="0" algn="just">
              <a:spcBef>
                <a:spcPts val="1700"/>
              </a:spcBef>
              <a:defRPr sz="7000">
                <a:effectLst/>
              </a:defRPr>
            </a:pPr>
            <a:r>
              <a:t>The question would then be asked </a:t>
            </a:r>
            <a:r>
              <a:rPr>
                <a:solidFill>
                  <a:srgbClr val="FF3300"/>
                </a:solidFill>
              </a:rPr>
              <a:t>1 what</a:t>
            </a:r>
            <a:r>
              <a:t>? 1 </a:t>
            </a:r>
            <a:r>
              <a:rPr>
                <a:solidFill>
                  <a:srgbClr val="FF3300"/>
                </a:solidFill>
              </a:rPr>
              <a:t>pound</a:t>
            </a:r>
            <a:r>
              <a:t>? 1 </a:t>
            </a:r>
            <a:r>
              <a:rPr>
                <a:solidFill>
                  <a:srgbClr val="FF3300"/>
                </a:solidFill>
              </a:rPr>
              <a:t>kilogram</a:t>
            </a:r>
            <a:r>
              <a:t>? 1 </a:t>
            </a:r>
            <a:r>
              <a:rPr>
                <a:solidFill>
                  <a:srgbClr val="FF3300"/>
                </a:solidFill>
              </a:rPr>
              <a:t>ounce</a:t>
            </a:r>
            <a:r>
              <a:t>?</a:t>
            </a:r>
          </a:p>
          <a:p>
            <a:pPr marL="0" indent="0" algn="just">
              <a:spcBef>
                <a:spcPts val="1700"/>
              </a:spcBef>
              <a:defRPr sz="7000">
                <a:effectLst/>
              </a:defRPr>
            </a:pPr>
            <a:r>
              <a:t>You have to mention the </a:t>
            </a:r>
            <a:r>
              <a:rPr>
                <a:solidFill>
                  <a:srgbClr val="0000FF"/>
                </a:solidFill>
              </a:rPr>
              <a:t>unit of mass</a:t>
            </a:r>
            <a:r>
              <a:t> </a:t>
            </a:r>
            <a:r>
              <a:rPr i="1">
                <a:solidFill>
                  <a:srgbClr val="0000FF"/>
                </a:solidFill>
              </a:rPr>
              <a:t>along with the number</a:t>
            </a:r>
            <a:r>
              <a:t> for the statement to be meaningful.</a:t>
            </a:r>
          </a:p>
        </p:txBody>
      </p:sp>
      <p:sp>
        <p:nvSpPr>
          <p:cNvPr id="109" name="Rectangle 5"/>
          <p:cNvSpPr txBox="1"/>
          <p:nvPr>
            <p:ph type="title"/>
          </p:nvPr>
        </p:nvSpPr>
        <p:spPr>
          <a:xfrm>
            <a:off x="4267199" y="555625"/>
            <a:ext cx="15697201" cy="2187575"/>
          </a:xfrm>
          <a:prstGeom prst="rect">
            <a:avLst/>
          </a:prstGeom>
          <a:solidFill>
            <a:srgbClr val="FFFFFF"/>
          </a:solidFill>
        </p:spPr>
        <p:txBody>
          <a:bodyPr/>
          <a:lstStyle>
            <a:lvl1pPr>
              <a:defRPr sz="9400"/>
            </a:lvl1pPr>
          </a:lstStyle>
          <a:p>
            <a:pPr>
              <a:defRPr>
                <a:effectLst/>
              </a:defRPr>
            </a:pPr>
            <a:r>
              <a:t>Physical Quantities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Rectangle 3"/>
          <p:cNvSpPr txBox="1"/>
          <p:nvPr>
            <p:ph type="body" idx="1"/>
          </p:nvPr>
        </p:nvSpPr>
        <p:spPr>
          <a:xfrm>
            <a:off x="443831" y="3047999"/>
            <a:ext cx="15849601" cy="10210801"/>
          </a:xfrm>
          <a:prstGeom prst="rect">
            <a:avLst/>
          </a:prstGeom>
        </p:spPr>
        <p:txBody>
          <a:bodyPr/>
          <a:lstStyle/>
          <a:p>
            <a:pPr marL="1139825" indent="-1139825" algn="just">
              <a:defRPr>
                <a:effectLst/>
              </a:defRPr>
            </a:pPr>
            <a:r>
              <a:t>Physical quantities measured using </a:t>
            </a:r>
            <a:r>
              <a:rPr>
                <a:solidFill>
                  <a:srgbClr val="0000FF"/>
                </a:solidFill>
              </a:rPr>
              <a:t>many different units</a:t>
            </a:r>
            <a:r>
              <a:t>. Mass can be measured in </a:t>
            </a:r>
            <a:r>
              <a:rPr>
                <a:solidFill>
                  <a:srgbClr val="FF3300"/>
                </a:solidFill>
              </a:rPr>
              <a:t>pounds</a:t>
            </a:r>
            <a:r>
              <a:t>, </a:t>
            </a:r>
            <a:r>
              <a:rPr>
                <a:solidFill>
                  <a:srgbClr val="FF3300"/>
                </a:solidFill>
              </a:rPr>
              <a:t>kilograms</a:t>
            </a:r>
            <a:r>
              <a:t>, </a:t>
            </a:r>
            <a:r>
              <a:rPr>
                <a:solidFill>
                  <a:srgbClr val="FF3300"/>
                </a:solidFill>
              </a:rPr>
              <a:t>ounces</a:t>
            </a:r>
            <a:r>
              <a:t>, etc.</a:t>
            </a:r>
          </a:p>
          <a:p>
            <a:pPr marL="1139825" indent="-1139825" algn="just">
              <a:defRPr>
                <a:effectLst/>
              </a:defRPr>
            </a:pPr>
            <a:r>
              <a:t>To avoid confusion, scientists around the world have agreed to use a set of standard units known as the </a:t>
            </a:r>
            <a:r>
              <a:rPr b="1" i="1">
                <a:solidFill>
                  <a:srgbClr val="0000FF"/>
                </a:solidFill>
              </a:rPr>
              <a:t>International System of Units</a:t>
            </a:r>
            <a:r>
              <a:rPr>
                <a:solidFill>
                  <a:srgbClr val="0000FF"/>
                </a:solidFill>
              </a:rPr>
              <a:t> </a:t>
            </a:r>
            <a:r>
              <a:t>or </a:t>
            </a:r>
            <a:r>
              <a:rPr b="1" i="1">
                <a:solidFill>
                  <a:srgbClr val="0000FF"/>
                </a:solidFill>
              </a:rPr>
              <a:t>SI units</a:t>
            </a:r>
            <a:r>
              <a:t> for some common physical quantities.  </a:t>
            </a:r>
          </a:p>
        </p:txBody>
      </p:sp>
      <p:sp>
        <p:nvSpPr>
          <p:cNvPr id="112" name="Rectangle 7"/>
          <p:cNvSpPr txBox="1"/>
          <p:nvPr>
            <p:ph type="title"/>
          </p:nvPr>
        </p:nvSpPr>
        <p:spPr>
          <a:xfrm>
            <a:off x="10416673" y="20889"/>
            <a:ext cx="15697201" cy="2187575"/>
          </a:xfrm>
          <a:prstGeom prst="rect">
            <a:avLst/>
          </a:prstGeom>
          <a:solidFill>
            <a:srgbClr val="FFFFFF"/>
          </a:solidFill>
        </p:spPr>
        <p:txBody>
          <a:bodyPr/>
          <a:lstStyle>
            <a:lvl1pPr>
              <a:defRPr sz="9400"/>
            </a:lvl1pPr>
          </a:lstStyle>
          <a:p>
            <a:pPr>
              <a:defRPr>
                <a:effectLst/>
              </a:defRPr>
            </a:pPr>
            <a:r>
              <a:t>Physical Quantities</a:t>
            </a:r>
          </a:p>
        </p:txBody>
      </p:sp>
      <p:pic>
        <p:nvPicPr>
          <p:cNvPr id="113" name="Picture 8" descr="Picture 8"/>
          <p:cNvPicPr>
            <a:picLocks noChangeAspect="1"/>
          </p:cNvPicPr>
          <p:nvPr/>
        </p:nvPicPr>
        <p:blipFill>
          <a:blip r:embed="rId2">
            <a:extLst/>
          </a:blip>
          <a:stretch>
            <a:fillRect/>
          </a:stretch>
        </p:blipFill>
        <p:spPr>
          <a:xfrm>
            <a:off x="19304000" y="8656919"/>
            <a:ext cx="5093839" cy="509383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11">
                                            <p:txEl>
                                              <p:pRg st="1" end="1"/>
                                            </p:txEl>
                                          </p:spTgt>
                                        </p:tgtEl>
                                        <p:attrNameLst>
                                          <p:attrName>style.visibility</p:attrName>
                                        </p:attrNameLst>
                                      </p:cBhvr>
                                      <p:to>
                                        <p:strVal val="visible"/>
                                      </p:to>
                                    </p:set>
                                    <p:anim calcmode="lin" valueType="num">
                                      <p:cBhvr>
                                        <p:cTn id="7" dur="500" fill="hold"/>
                                        <p:tgtEl>
                                          <p:spTgt spid="111">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1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Rectangle 2"/>
          <p:cNvSpPr txBox="1"/>
          <p:nvPr>
            <p:ph type="title" idx="4294967295"/>
          </p:nvPr>
        </p:nvSpPr>
        <p:spPr>
          <a:xfrm>
            <a:off x="12887157" y="101099"/>
            <a:ext cx="15697201" cy="2187575"/>
          </a:xfrm>
          <a:prstGeom prst="rect">
            <a:avLst/>
          </a:prstGeom>
          <a:solidFill>
            <a:srgbClr val="FFFFFF"/>
          </a:solidFill>
        </p:spPr>
        <p:txBody>
          <a:bodyPr>
            <a:normAutofit fontScale="100000" lnSpcReduction="0"/>
          </a:bodyPr>
          <a:lstStyle>
            <a:lvl1pPr>
              <a:defRPr sz="9400">
                <a:solidFill>
                  <a:srgbClr val="0000FF"/>
                </a:solidFill>
              </a:defRPr>
            </a:lvl1pPr>
          </a:lstStyle>
          <a:p>
            <a:pPr>
              <a:defRPr>
                <a:effectLst/>
              </a:defRPr>
            </a:pPr>
            <a:r>
              <a:t>SI Units</a:t>
            </a:r>
          </a:p>
        </p:txBody>
      </p:sp>
      <p:sp>
        <p:nvSpPr>
          <p:cNvPr id="116" name="Rectangle 3"/>
          <p:cNvSpPr txBox="1"/>
          <p:nvPr>
            <p:ph type="body" idx="4294967295"/>
          </p:nvPr>
        </p:nvSpPr>
        <p:spPr>
          <a:xfrm>
            <a:off x="2104189" y="2160336"/>
            <a:ext cx="17217554" cy="10363201"/>
          </a:xfrm>
          <a:prstGeom prst="rect">
            <a:avLst/>
          </a:prstGeom>
        </p:spPr>
        <p:txBody>
          <a:bodyPr>
            <a:normAutofit fontScale="100000" lnSpcReduction="0"/>
          </a:bodyPr>
          <a:lstStyle/>
          <a:p>
            <a:pPr marL="1034033" indent="-1026731" algn="just" defTabSz="1682495">
              <a:spcBef>
                <a:spcPts val="1400"/>
              </a:spcBef>
              <a:defRPr sz="5888">
                <a:effectLst/>
              </a:defRPr>
            </a:pPr>
            <a:r>
              <a:t>In </a:t>
            </a:r>
            <a:r>
              <a:rPr b="1">
                <a:solidFill>
                  <a:srgbClr val="0000FF"/>
                </a:solidFill>
              </a:rPr>
              <a:t>SI Units</a:t>
            </a:r>
            <a:r>
              <a:t>,</a:t>
            </a:r>
          </a:p>
          <a:p>
            <a:pPr lvl="1" marL="648463" indent="-18987" algn="just" defTabSz="1682495">
              <a:spcBef>
                <a:spcPts val="1200"/>
              </a:spcBef>
              <a:buFont typeface="Times Roman"/>
              <a:buChar char="•"/>
              <a:defRPr sz="5888">
                <a:effectLst/>
                <a:latin typeface="Verdana"/>
                <a:ea typeface="Verdana"/>
                <a:cs typeface="Verdana"/>
                <a:sym typeface="Verdana"/>
              </a:defRPr>
            </a:pPr>
            <a:r>
              <a:t> </a:t>
            </a:r>
            <a:r>
              <a:rPr>
                <a:solidFill>
                  <a:srgbClr val="FF3300"/>
                </a:solidFill>
              </a:rPr>
              <a:t>mass</a:t>
            </a:r>
            <a:r>
              <a:t> measured in </a:t>
            </a:r>
            <a:r>
              <a:rPr>
                <a:solidFill>
                  <a:srgbClr val="FF3300"/>
                </a:solidFill>
              </a:rPr>
              <a:t>kilograms</a:t>
            </a:r>
            <a:r>
              <a:t> (</a:t>
            </a:r>
            <a:r>
              <a:rPr>
                <a:solidFill>
                  <a:srgbClr val="FF3300"/>
                </a:solidFill>
              </a:rPr>
              <a:t>kg</a:t>
            </a:r>
            <a:r>
              <a:t>)</a:t>
            </a:r>
          </a:p>
          <a:p>
            <a:pPr lvl="1" marL="648463" indent="-18987" algn="just" defTabSz="1682495">
              <a:spcBef>
                <a:spcPts val="1200"/>
              </a:spcBef>
              <a:buFont typeface="Times Roman"/>
              <a:buChar char="•"/>
              <a:defRPr sz="5888">
                <a:effectLst/>
                <a:latin typeface="Verdana"/>
                <a:ea typeface="Verdana"/>
                <a:cs typeface="Verdana"/>
                <a:sym typeface="Verdana"/>
              </a:defRPr>
            </a:pPr>
            <a:r>
              <a:t> </a:t>
            </a:r>
            <a:r>
              <a:rPr>
                <a:solidFill>
                  <a:srgbClr val="FF3300"/>
                </a:solidFill>
              </a:rPr>
              <a:t>length</a:t>
            </a:r>
            <a:r>
              <a:t> measured in </a:t>
            </a:r>
            <a:r>
              <a:rPr>
                <a:solidFill>
                  <a:srgbClr val="FF3300"/>
                </a:solidFill>
              </a:rPr>
              <a:t>meters</a:t>
            </a:r>
            <a:r>
              <a:t> (</a:t>
            </a:r>
            <a:r>
              <a:rPr>
                <a:solidFill>
                  <a:srgbClr val="FF3300"/>
                </a:solidFill>
              </a:rPr>
              <a:t>m</a:t>
            </a:r>
            <a:r>
              <a:t>)</a:t>
            </a:r>
          </a:p>
          <a:p>
            <a:pPr lvl="1" marL="648463" indent="-18987" algn="just" defTabSz="1682495">
              <a:spcBef>
                <a:spcPts val="1200"/>
              </a:spcBef>
              <a:buFont typeface="Times Roman"/>
              <a:buChar char="•"/>
              <a:defRPr sz="5888">
                <a:effectLst/>
                <a:latin typeface="Verdana"/>
                <a:ea typeface="Verdana"/>
                <a:cs typeface="Verdana"/>
                <a:sym typeface="Verdana"/>
              </a:defRPr>
            </a:pPr>
            <a:r>
              <a:t> </a:t>
            </a:r>
            <a:r>
              <a:rPr>
                <a:solidFill>
                  <a:srgbClr val="FF3300"/>
                </a:solidFill>
              </a:rPr>
              <a:t>volume</a:t>
            </a:r>
            <a:r>
              <a:t> measured in cubic meters (</a:t>
            </a:r>
            <a:r>
              <a:rPr>
                <a:solidFill>
                  <a:srgbClr val="FF3300"/>
                </a:solidFill>
              </a:rPr>
              <a:t>m</a:t>
            </a:r>
            <a:r>
              <a:rPr baseline="31048">
                <a:solidFill>
                  <a:srgbClr val="FF3300"/>
                </a:solidFill>
              </a:rPr>
              <a:t>3</a:t>
            </a:r>
            <a:r>
              <a:t>)</a:t>
            </a:r>
          </a:p>
          <a:p>
            <a:pPr lvl="1" marL="648463" indent="-18987" algn="just" defTabSz="1682495">
              <a:spcBef>
                <a:spcPts val="1200"/>
              </a:spcBef>
              <a:buFont typeface="Times Roman"/>
              <a:buChar char="•"/>
              <a:defRPr sz="5888">
                <a:effectLst/>
                <a:latin typeface="Verdana"/>
                <a:ea typeface="Verdana"/>
                <a:cs typeface="Verdana"/>
                <a:sym typeface="Verdana"/>
              </a:defRPr>
            </a:pPr>
            <a:r>
              <a:t> </a:t>
            </a:r>
            <a:r>
              <a:rPr>
                <a:solidFill>
                  <a:srgbClr val="FF3300"/>
                </a:solidFill>
              </a:rPr>
              <a:t>time</a:t>
            </a:r>
            <a:r>
              <a:t> measured in seconds (</a:t>
            </a:r>
            <a:r>
              <a:rPr>
                <a:solidFill>
                  <a:srgbClr val="FF3300"/>
                </a:solidFill>
              </a:rPr>
              <a:t>s</a:t>
            </a:r>
            <a:r>
              <a:t>).</a:t>
            </a:r>
          </a:p>
          <a:p>
            <a:pPr marL="1034033" indent="-1026731" algn="just" defTabSz="1682495">
              <a:spcBef>
                <a:spcPts val="1400"/>
              </a:spcBef>
              <a:defRPr sz="5888">
                <a:effectLst/>
              </a:defRPr>
            </a:pPr>
            <a:r>
              <a:t>Many other units derived from SI units.  </a:t>
            </a:r>
          </a:p>
          <a:p>
            <a:pPr lvl="1" marL="648463" indent="-18987" algn="just" defTabSz="1682495">
              <a:spcBef>
                <a:spcPts val="1200"/>
              </a:spcBef>
              <a:buFont typeface="Times Roman"/>
              <a:buChar char="•"/>
              <a:defRPr sz="5888">
                <a:effectLst/>
                <a:latin typeface="Verdana"/>
                <a:ea typeface="Verdana"/>
                <a:cs typeface="Verdana"/>
                <a:sym typeface="Verdana"/>
              </a:defRPr>
            </a:pPr>
            <a:r>
              <a:t> </a:t>
            </a:r>
            <a:r>
              <a:rPr>
                <a:solidFill>
                  <a:srgbClr val="FF3300"/>
                </a:solidFill>
              </a:rPr>
              <a:t>speed</a:t>
            </a:r>
            <a:r>
              <a:t> measured in meters per second (</a:t>
            </a:r>
            <a:r>
              <a:rPr>
                <a:solidFill>
                  <a:srgbClr val="FF3300"/>
                </a:solidFill>
              </a:rPr>
              <a:t>m/s</a:t>
            </a:r>
            <a:r>
              <a:t>) </a:t>
            </a:r>
          </a:p>
          <a:p>
            <a:pPr lvl="1" marL="648463" indent="-18987" algn="just" defTabSz="1682495">
              <a:spcBef>
                <a:spcPts val="1200"/>
              </a:spcBef>
              <a:buFont typeface="Times Roman"/>
              <a:buChar char="•"/>
              <a:defRPr sz="5888">
                <a:effectLst/>
                <a:latin typeface="Verdana"/>
                <a:ea typeface="Verdana"/>
                <a:cs typeface="Verdana"/>
                <a:sym typeface="Verdana"/>
              </a:defRPr>
            </a:pPr>
            <a:r>
              <a:t> </a:t>
            </a:r>
            <a:r>
              <a:rPr>
                <a:solidFill>
                  <a:srgbClr val="FF3300"/>
                </a:solidFill>
              </a:rPr>
              <a:t>density</a:t>
            </a:r>
            <a:r>
              <a:t> measured in grams per cubic centimeter (</a:t>
            </a:r>
            <a:r>
              <a:rPr>
                <a:solidFill>
                  <a:srgbClr val="FF3300"/>
                </a:solidFill>
              </a:rPr>
              <a:t>g/cm</a:t>
            </a:r>
            <a:r>
              <a:rPr baseline="31048">
                <a:solidFill>
                  <a:srgbClr val="FF3300"/>
                </a:solidFill>
              </a:rPr>
              <a:t>3</a:t>
            </a:r>
            <a:r>
              <a: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Rectangle 2"/>
          <p:cNvSpPr txBox="1"/>
          <p:nvPr>
            <p:ph type="title"/>
          </p:nvPr>
        </p:nvSpPr>
        <p:spPr>
          <a:xfrm>
            <a:off x="-2558716" y="-5848"/>
            <a:ext cx="15544801" cy="2035175"/>
          </a:xfrm>
          <a:prstGeom prst="rect">
            <a:avLst/>
          </a:prstGeom>
          <a:solidFill>
            <a:srgbClr val="FFFFFF"/>
          </a:solidFill>
        </p:spPr>
        <p:txBody>
          <a:bodyPr/>
          <a:lstStyle>
            <a:lvl1pPr>
              <a:defRPr sz="10600"/>
            </a:lvl1pPr>
          </a:lstStyle>
          <a:p>
            <a:pPr>
              <a:defRPr>
                <a:effectLst/>
              </a:defRPr>
            </a:pPr>
            <a:r>
              <a:t>Measuring Mass</a:t>
            </a:r>
          </a:p>
        </p:txBody>
      </p:sp>
      <p:sp>
        <p:nvSpPr>
          <p:cNvPr id="119" name="Rectangle 3"/>
          <p:cNvSpPr txBox="1"/>
          <p:nvPr>
            <p:ph type="body" idx="1"/>
          </p:nvPr>
        </p:nvSpPr>
        <p:spPr>
          <a:xfrm>
            <a:off x="1106925" y="2895600"/>
            <a:ext cx="16266675" cy="10858960"/>
          </a:xfrm>
          <a:prstGeom prst="rect">
            <a:avLst/>
          </a:prstGeom>
        </p:spPr>
        <p:txBody>
          <a:bodyPr/>
          <a:lstStyle/>
          <a:p>
            <a:pPr marL="1139825" indent="-1139825" algn="just">
              <a:lnSpc>
                <a:spcPct val="90000"/>
              </a:lnSpc>
              <a:defRPr b="1">
                <a:solidFill>
                  <a:srgbClr val="0000FF"/>
                </a:solidFill>
                <a:effectLst/>
              </a:defRPr>
            </a:pPr>
            <a:r>
              <a:t>Mass</a:t>
            </a:r>
            <a:r>
              <a:rPr b="0">
                <a:solidFill>
                  <a:srgbClr val="000000"/>
                </a:solidFill>
              </a:rPr>
              <a:t> is a measure of amount of matter in an object.</a:t>
            </a:r>
            <a:endParaRPr b="0">
              <a:solidFill>
                <a:srgbClr val="000000"/>
              </a:solidFill>
            </a:endParaRPr>
          </a:p>
          <a:p>
            <a:pPr marL="1139825" indent="-1139825" algn="just">
              <a:lnSpc>
                <a:spcPct val="90000"/>
              </a:lnSpc>
              <a:defRPr b="1">
                <a:solidFill>
                  <a:srgbClr val="0000FF"/>
                </a:solidFill>
                <a:effectLst/>
              </a:defRPr>
            </a:pPr>
            <a:r>
              <a:t>Weight</a:t>
            </a:r>
            <a:r>
              <a:rPr>
                <a:solidFill>
                  <a:srgbClr val="000000"/>
                </a:solidFill>
              </a:rPr>
              <a:t> </a:t>
            </a:r>
            <a:r>
              <a:rPr b="0">
                <a:solidFill>
                  <a:srgbClr val="000000"/>
                </a:solidFill>
              </a:rPr>
              <a:t>is a measure of gravitational pull on an object.</a:t>
            </a:r>
            <a:endParaRPr b="0">
              <a:solidFill>
                <a:srgbClr val="000000"/>
              </a:solidFill>
            </a:endParaRPr>
          </a:p>
          <a:p>
            <a:pPr marL="1139825" indent="-1139825" algn="just">
              <a:lnSpc>
                <a:spcPct val="90000"/>
              </a:lnSpc>
              <a:defRPr i="1">
                <a:effectLst/>
              </a:defRPr>
            </a:pPr>
            <a:r>
              <a:t>At the same location</a:t>
            </a:r>
            <a:r>
              <a:rPr i="0"/>
              <a:t>, two objects with </a:t>
            </a:r>
            <a:r>
              <a:t>identical masses</a:t>
            </a:r>
            <a:r>
              <a:rPr i="0"/>
              <a:t> have </a:t>
            </a:r>
            <a:r>
              <a:t>identical weights</a:t>
            </a:r>
            <a:r>
              <a:rPr i="0"/>
              <a:t> (gravity pulls them equally).</a:t>
            </a:r>
            <a:endParaRPr i="0"/>
          </a:p>
          <a:p>
            <a:pPr marL="1139825" indent="-1139825" algn="just">
              <a:lnSpc>
                <a:spcPct val="90000"/>
              </a:lnSpc>
              <a:defRPr>
                <a:effectLst/>
              </a:defRPr>
            </a:pPr>
            <a:r>
              <a:t>Thus masses of objects determined by comparing the weight of the object to the weight of a known reference.</a:t>
            </a:r>
          </a:p>
        </p:txBody>
      </p:sp>
      <p:pic>
        <p:nvPicPr>
          <p:cNvPr id="120" name="Picture 4" descr="Picture 4"/>
          <p:cNvPicPr>
            <a:picLocks noChangeAspect="1"/>
          </p:cNvPicPr>
          <p:nvPr/>
        </p:nvPicPr>
        <p:blipFill>
          <a:blip r:embed="rId2">
            <a:extLst/>
          </a:blip>
          <a:stretch>
            <a:fillRect/>
          </a:stretch>
        </p:blipFill>
        <p:spPr>
          <a:xfrm>
            <a:off x="19908155" y="-80211"/>
            <a:ext cx="4603180" cy="641059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Rectangle 2"/>
          <p:cNvSpPr txBox="1"/>
          <p:nvPr>
            <p:ph type="title"/>
          </p:nvPr>
        </p:nvSpPr>
        <p:spPr>
          <a:xfrm>
            <a:off x="-342232" y="459873"/>
            <a:ext cx="10058401" cy="2644777"/>
          </a:xfrm>
          <a:prstGeom prst="rect">
            <a:avLst/>
          </a:prstGeom>
          <a:solidFill>
            <a:srgbClr val="FFFFFF"/>
          </a:solidFill>
        </p:spPr>
        <p:txBody>
          <a:bodyPr/>
          <a:lstStyle>
            <a:lvl1pPr>
              <a:defRPr sz="7800"/>
            </a:lvl1pPr>
          </a:lstStyle>
          <a:p>
            <a:pPr>
              <a:defRPr>
                <a:effectLst/>
              </a:defRPr>
            </a:pPr>
            <a:r>
              <a:t>Measuring Length</a:t>
            </a:r>
          </a:p>
        </p:txBody>
      </p:sp>
      <p:sp>
        <p:nvSpPr>
          <p:cNvPr id="123" name="Rectangle 3"/>
          <p:cNvSpPr txBox="1"/>
          <p:nvPr>
            <p:ph type="body" sz="half" idx="1"/>
          </p:nvPr>
        </p:nvSpPr>
        <p:spPr>
          <a:xfrm>
            <a:off x="1165726" y="6518442"/>
            <a:ext cx="15849601" cy="7467601"/>
          </a:xfrm>
          <a:prstGeom prst="rect">
            <a:avLst/>
          </a:prstGeom>
        </p:spPr>
        <p:txBody>
          <a:bodyPr/>
          <a:lstStyle/>
          <a:p>
            <a:pPr marL="1139825" indent="-1139825" algn="just">
              <a:defRPr sz="6400">
                <a:effectLst/>
              </a:defRPr>
            </a:pPr>
            <a:r>
              <a:t>The </a:t>
            </a:r>
            <a:r>
              <a:rPr>
                <a:solidFill>
                  <a:srgbClr val="0000FF"/>
                </a:solidFill>
              </a:rPr>
              <a:t>Meter</a:t>
            </a:r>
            <a:r>
              <a:t> (</a:t>
            </a:r>
            <a:r>
              <a:rPr>
                <a:solidFill>
                  <a:srgbClr val="0000FF"/>
                </a:solidFill>
              </a:rPr>
              <a:t>m</a:t>
            </a:r>
            <a:r>
              <a:t>) is the standard measure of length or distance in both SI and metric system.  One meter is 39.37 inches.   </a:t>
            </a:r>
          </a:p>
          <a:p>
            <a:pPr marL="1139825" indent="-1139825" algn="just">
              <a:defRPr sz="6400">
                <a:solidFill>
                  <a:srgbClr val="0000FF"/>
                </a:solidFill>
                <a:effectLst/>
              </a:defRPr>
            </a:pPr>
            <a:r>
              <a:t>Centimeter</a:t>
            </a:r>
            <a:r>
              <a:rPr>
                <a:solidFill>
                  <a:srgbClr val="000000"/>
                </a:solidFill>
              </a:rPr>
              <a:t> (</a:t>
            </a:r>
            <a:r>
              <a:t>cm</a:t>
            </a:r>
            <a:r>
              <a:rPr>
                <a:solidFill>
                  <a:srgbClr val="000000"/>
                </a:solidFill>
              </a:rPr>
              <a:t>; </a:t>
            </a:r>
            <a:r>
              <a:rPr baseline="31000">
                <a:solidFill>
                  <a:srgbClr val="000000"/>
                </a:solidFill>
              </a:rPr>
              <a:t>1</a:t>
            </a:r>
            <a:r>
              <a:rPr>
                <a:solidFill>
                  <a:srgbClr val="000000"/>
                </a:solidFill>
              </a:rPr>
              <a:t>/</a:t>
            </a:r>
            <a:r>
              <a:rPr baseline="-15500">
                <a:solidFill>
                  <a:srgbClr val="000000"/>
                </a:solidFill>
              </a:rPr>
              <a:t>100</a:t>
            </a:r>
            <a:r>
              <a:rPr>
                <a:solidFill>
                  <a:srgbClr val="000000"/>
                </a:solidFill>
              </a:rPr>
              <a:t> m) and </a:t>
            </a:r>
            <a:r>
              <a:t>millimeter</a:t>
            </a:r>
            <a:r>
              <a:rPr>
                <a:solidFill>
                  <a:srgbClr val="000000"/>
                </a:solidFill>
              </a:rPr>
              <a:t> (</a:t>
            </a:r>
            <a:r>
              <a:t>mm</a:t>
            </a:r>
            <a:r>
              <a:rPr>
                <a:solidFill>
                  <a:srgbClr val="000000"/>
                </a:solidFill>
              </a:rPr>
              <a:t>; </a:t>
            </a:r>
            <a:r>
              <a:rPr baseline="31000">
                <a:solidFill>
                  <a:srgbClr val="000000"/>
                </a:solidFill>
              </a:rPr>
              <a:t>1</a:t>
            </a:r>
            <a:r>
              <a:rPr>
                <a:solidFill>
                  <a:srgbClr val="000000"/>
                </a:solidFill>
              </a:rPr>
              <a:t>/</a:t>
            </a:r>
            <a:r>
              <a:rPr baseline="-15500">
                <a:solidFill>
                  <a:srgbClr val="000000"/>
                </a:solidFill>
              </a:rPr>
              <a:t>1000</a:t>
            </a:r>
            <a:r>
              <a:rPr>
                <a:solidFill>
                  <a:srgbClr val="000000"/>
                </a:solidFill>
              </a:rPr>
              <a:t> m) commonly used for most measurements in chemistry and medicine. </a:t>
            </a:r>
          </a:p>
        </p:txBody>
      </p:sp>
      <p:pic>
        <p:nvPicPr>
          <p:cNvPr id="124" name="Picture 5" descr="Picture 5"/>
          <p:cNvPicPr>
            <a:picLocks noChangeAspect="1"/>
          </p:cNvPicPr>
          <p:nvPr/>
        </p:nvPicPr>
        <p:blipFill>
          <a:blip r:embed="rId2">
            <a:extLst/>
          </a:blip>
          <a:stretch>
            <a:fillRect/>
          </a:stretch>
        </p:blipFill>
        <p:spPr>
          <a:xfrm>
            <a:off x="14991348" y="32752"/>
            <a:ext cx="9485598" cy="6340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23">
                                            <p:txEl>
                                              <p:pRg st="1" end="1"/>
                                            </p:txEl>
                                          </p:spTgt>
                                        </p:tgtEl>
                                        <p:attrNameLst>
                                          <p:attrName>style.visibility</p:attrName>
                                        </p:attrNameLst>
                                      </p:cBhvr>
                                      <p:to>
                                        <p:strVal val="visible"/>
                                      </p:to>
                                    </p:set>
                                    <p:anim calcmode="lin" valueType="num">
                                      <p:cBhvr>
                                        <p:cTn id="7" dur="500" fill="hold"/>
                                        <p:tgtEl>
                                          <p:spTgt spid="123">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ectangle 9"/>
          <p:cNvSpPr txBox="1"/>
          <p:nvPr>
            <p:ph type="title"/>
          </p:nvPr>
        </p:nvSpPr>
        <p:spPr>
          <a:xfrm>
            <a:off x="-3791285" y="64168"/>
            <a:ext cx="16459201" cy="1828801"/>
          </a:xfrm>
          <a:prstGeom prst="rect">
            <a:avLst/>
          </a:prstGeom>
          <a:solidFill>
            <a:srgbClr val="FFFFFF"/>
          </a:solidFill>
        </p:spPr>
        <p:txBody>
          <a:bodyPr/>
          <a:lstStyle>
            <a:lvl1pPr>
              <a:defRPr sz="7800"/>
            </a:lvl1pPr>
          </a:lstStyle>
          <a:p>
            <a:pPr>
              <a:defRPr>
                <a:effectLst/>
              </a:defRPr>
            </a:pPr>
            <a:r>
              <a:t>Measuring Volume</a:t>
            </a:r>
          </a:p>
        </p:txBody>
      </p:sp>
      <p:sp>
        <p:nvSpPr>
          <p:cNvPr id="127" name="Text Box 8"/>
          <p:cNvSpPr txBox="1"/>
          <p:nvPr/>
        </p:nvSpPr>
        <p:spPr>
          <a:xfrm>
            <a:off x="735797" y="1858795"/>
            <a:ext cx="16428721" cy="8899605"/>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marL="1139825" indent="-1139825" algn="just">
              <a:lnSpc>
                <a:spcPct val="140000"/>
              </a:lnSpc>
              <a:tabLst>
                <a:tab pos="12801600" algn="l"/>
              </a:tabLst>
              <a:defRPr b="1" i="1" sz="64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Volume</a:t>
            </a:r>
            <a:r>
              <a:rPr b="0" i="0">
                <a:solidFill>
                  <a:srgbClr val="000000"/>
                </a:solidFill>
              </a:rPr>
              <a:t> is the amount of space occupied by an object.</a:t>
            </a:r>
            <a:endParaRPr b="0" i="0">
              <a:solidFill>
                <a:srgbClr val="000000"/>
              </a:solidFill>
            </a:endParaRPr>
          </a:p>
          <a:p>
            <a:pPr marL="1139825" indent="-1139825" algn="just">
              <a:lnSpc>
                <a:spcPct val="140000"/>
              </a:lnSpc>
              <a:tabLst>
                <a:tab pos="12801600" algn="l"/>
              </a:tabLst>
              <a:defRPr sz="64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	</a:t>
            </a:r>
            <a:r>
              <a:rPr>
                <a:solidFill>
                  <a:srgbClr val="0000FF"/>
                </a:solidFill>
              </a:rPr>
              <a:t>SI unit for volume</a:t>
            </a:r>
            <a:r>
              <a:t> is the cubic meter (</a:t>
            </a:r>
            <a:r>
              <a:rPr>
                <a:solidFill>
                  <a:srgbClr val="0000FF"/>
                </a:solidFill>
              </a:rPr>
              <a:t>m</a:t>
            </a:r>
            <a:r>
              <a:rPr baseline="31000">
                <a:solidFill>
                  <a:srgbClr val="0000FF"/>
                </a:solidFill>
              </a:rPr>
              <a:t>3</a:t>
            </a:r>
            <a:r>
              <a:t>)  </a:t>
            </a:r>
          </a:p>
          <a:p>
            <a:pPr marL="1139825" indent="-1139825" algn="just">
              <a:lnSpc>
                <a:spcPct val="140000"/>
              </a:lnSpc>
              <a:tabLst>
                <a:tab pos="12801600" algn="l"/>
              </a:tabLst>
              <a:defRPr sz="64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Liter</a:t>
            </a:r>
            <a:r>
              <a:rPr>
                <a:solidFill>
                  <a:srgbClr val="000000"/>
                </a:solidFill>
              </a:rPr>
              <a:t> (</a:t>
            </a:r>
            <a:r>
              <a:t>L</a:t>
            </a:r>
            <a:r>
              <a:rPr>
                <a:solidFill>
                  <a:srgbClr val="000000"/>
                </a:solidFill>
              </a:rPr>
              <a:t>) is commonly used in chemistry.</a:t>
            </a:r>
            <a:endParaRPr>
              <a:solidFill>
                <a:srgbClr val="000000"/>
              </a:solidFill>
            </a:endParaRPr>
          </a:p>
          <a:p>
            <a:pPr marL="1139825" indent="-1139825" algn="just">
              <a:lnSpc>
                <a:spcPct val="140000"/>
              </a:lnSpc>
              <a:tabLst>
                <a:tab pos="12801600" algn="l"/>
              </a:tabLst>
              <a:defRPr b="1" sz="6400">
                <a:solidFill>
                  <a:srgbClr val="FF3300"/>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	1 L = 0.001 m</a:t>
            </a:r>
            <a:r>
              <a:rPr baseline="31000"/>
              <a:t>3</a:t>
            </a:r>
            <a:r>
              <a:t> = 1000 mL</a:t>
            </a:r>
            <a:r>
              <a:rPr>
                <a:solidFill>
                  <a:srgbClr val="000000"/>
                </a:solidFill>
              </a:rPr>
              <a:t> </a:t>
            </a:r>
            <a:endParaRPr>
              <a:solidFill>
                <a:srgbClr val="000000"/>
              </a:solidFill>
            </a:endParaRPr>
          </a:p>
          <a:p>
            <a:pPr marL="1139825" indent="-1139825" algn="just">
              <a:lnSpc>
                <a:spcPct val="140000"/>
              </a:lnSpc>
              <a:tabLst>
                <a:tab pos="12801600" algn="l"/>
              </a:tabLst>
              <a:defRPr sz="64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A milliliter is often called a </a:t>
            </a:r>
            <a:r>
              <a:rPr>
                <a:solidFill>
                  <a:srgbClr val="0000FF"/>
                </a:solidFill>
              </a:rPr>
              <a:t>cubic centimeter</a:t>
            </a:r>
          </a:p>
          <a:p>
            <a:pPr marL="1139825" indent="-1139825" algn="just">
              <a:lnSpc>
                <a:spcPct val="140000"/>
              </a:lnSpc>
              <a:tabLst>
                <a:tab pos="12801600" algn="l"/>
              </a:tabLst>
              <a:defRPr b="1" sz="6400">
                <a:solidFill>
                  <a:srgbClr val="FF3300"/>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	1 mL = 1 cm</a:t>
            </a:r>
            <a:r>
              <a:rPr baseline="31000"/>
              <a:t>3</a:t>
            </a:r>
          </a:p>
        </p:txBody>
      </p:sp>
      <p:pic>
        <p:nvPicPr>
          <p:cNvPr id="128" name="Picture 10" descr="Picture 10"/>
          <p:cNvPicPr>
            <a:picLocks noChangeAspect="1"/>
          </p:cNvPicPr>
          <p:nvPr/>
        </p:nvPicPr>
        <p:blipFill>
          <a:blip r:embed="rId2">
            <a:extLst/>
          </a:blip>
          <a:stretch>
            <a:fillRect/>
          </a:stretch>
        </p:blipFill>
        <p:spPr>
          <a:xfrm>
            <a:off x="17068800" y="8252115"/>
            <a:ext cx="7523822" cy="563867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Picture 5" descr="Picture 5"/>
          <p:cNvPicPr>
            <a:picLocks noChangeAspect="1"/>
          </p:cNvPicPr>
          <p:nvPr/>
        </p:nvPicPr>
        <p:blipFill>
          <a:blip r:embed="rId2">
            <a:extLst/>
          </a:blip>
          <a:stretch>
            <a:fillRect/>
          </a:stretch>
        </p:blipFill>
        <p:spPr>
          <a:xfrm>
            <a:off x="3288633" y="-1"/>
            <a:ext cx="18288000" cy="137160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cientific Notation"/>
          <p:cNvSpPr txBox="1"/>
          <p:nvPr>
            <p:ph type="title"/>
          </p:nvPr>
        </p:nvSpPr>
        <p:spPr>
          <a:xfrm>
            <a:off x="-884322" y="16877"/>
            <a:ext cx="12344403" cy="1714501"/>
          </a:xfrm>
          <a:prstGeom prst="rect">
            <a:avLst/>
          </a:prstGeom>
        </p:spPr>
        <p:txBody>
          <a:bodyPr>
            <a:normAutofit fontScale="100000" lnSpcReduction="0"/>
          </a:bodyPr>
          <a:lstStyle/>
          <a:p>
            <a:pPr>
              <a:defRPr>
                <a:effectLst/>
              </a:defRPr>
            </a:pPr>
            <a:r>
              <a:t>Scientific Notation</a:t>
            </a:r>
          </a:p>
        </p:txBody>
      </p:sp>
      <p:sp>
        <p:nvSpPr>
          <p:cNvPr id="133" name="Scientific notation used by scientists to express very large and very small numbers in a compact fashion.…"/>
          <p:cNvSpPr txBox="1"/>
          <p:nvPr>
            <p:ph type="body" idx="1"/>
          </p:nvPr>
        </p:nvSpPr>
        <p:spPr>
          <a:xfrm>
            <a:off x="222416" y="1619332"/>
            <a:ext cx="20027937" cy="11118254"/>
          </a:xfrm>
          <a:prstGeom prst="rect">
            <a:avLst/>
          </a:prstGeom>
        </p:spPr>
        <p:txBody>
          <a:bodyPr/>
          <a:lstStyle/>
          <a:p>
            <a:pPr marL="0" indent="0">
              <a:spcBef>
                <a:spcPts val="3600"/>
              </a:spcBef>
              <a:buSzTx/>
              <a:buNone/>
              <a:defRPr sz="5000">
                <a:effectLst/>
              </a:defRPr>
            </a:pPr>
            <a:r>
              <a:rPr b="1">
                <a:solidFill>
                  <a:srgbClr val="FF2600"/>
                </a:solidFill>
              </a:rPr>
              <a:t>Scientific notation</a:t>
            </a:r>
            <a:r>
              <a:t> used by scientists to express very large and very small numbers in a compact fashion.</a:t>
            </a:r>
          </a:p>
          <a:p>
            <a:pPr marL="0" indent="0">
              <a:spcBef>
                <a:spcPts val="3600"/>
              </a:spcBef>
              <a:buSzTx/>
              <a:buNone/>
              <a:defRPr sz="5000">
                <a:effectLst/>
              </a:defRPr>
            </a:pPr>
            <a:r>
              <a:rPr b="1">
                <a:solidFill>
                  <a:srgbClr val="FF2600"/>
                </a:solidFill>
              </a:rPr>
              <a:t>To express a number in scientific notation</a:t>
            </a:r>
            <a:r>
              <a:t> we rewrite the quantity as a number (between 1 and 9) multiplied by 10 raised to a power (exponent) that tells us how we moved the decimal point.</a:t>
            </a:r>
          </a:p>
          <a:p>
            <a:pPr lvl="1" marL="774031" indent="-393031">
              <a:spcBef>
                <a:spcPts val="2400"/>
              </a:spcBef>
              <a:buChar char="•"/>
              <a:defRPr sz="5000">
                <a:effectLst/>
              </a:defRPr>
            </a:pPr>
            <a:r>
              <a:t>Multiply the number by 10</a:t>
            </a:r>
            <a:r>
              <a:rPr baseline="31119"/>
              <a:t>0</a:t>
            </a:r>
            <a:r>
              <a:t>.  (</a:t>
            </a:r>
            <a:r>
              <a:rPr>
                <a:latin typeface="Tribune Italic"/>
                <a:ea typeface="Tribune Italic"/>
                <a:cs typeface="Tribune Italic"/>
                <a:sym typeface="Tribune Italic"/>
              </a:rPr>
              <a:t>Remember</a:t>
            </a:r>
            <a:r>
              <a:t> 10</a:t>
            </a:r>
            <a:r>
              <a:rPr baseline="31119"/>
              <a:t>0</a:t>
            </a:r>
            <a:r>
              <a:t> = 1)</a:t>
            </a:r>
          </a:p>
          <a:p>
            <a:pPr lvl="1" marL="774031" indent="-393031">
              <a:spcBef>
                <a:spcPts val="2400"/>
              </a:spcBef>
              <a:buChar char="•"/>
              <a:defRPr sz="5000">
                <a:effectLst/>
              </a:defRPr>
            </a:pPr>
            <a:r>
              <a:t>Move the decimal point to give a number between 1 and 10.</a:t>
            </a:r>
          </a:p>
          <a:p>
            <a:pPr lvl="1" marL="774031" indent="-393031">
              <a:spcBef>
                <a:spcPts val="2400"/>
              </a:spcBef>
              <a:buChar char="•"/>
              <a:defRPr sz="5000">
                <a:effectLst/>
              </a:defRPr>
            </a:pPr>
            <a:r>
              <a:t>Every time we shift the decimal point to the </a:t>
            </a:r>
            <a:r>
              <a:rPr u="sng"/>
              <a:t>left</a:t>
            </a:r>
            <a:r>
              <a:t> by one place we </a:t>
            </a:r>
            <a:r>
              <a:rPr u="sng"/>
              <a:t>increase</a:t>
            </a:r>
            <a:r>
              <a:t> the value of the exponent by one.</a:t>
            </a:r>
          </a:p>
          <a:p>
            <a:pPr lvl="1" marL="774031" indent="-393031">
              <a:spcBef>
                <a:spcPts val="2400"/>
              </a:spcBef>
              <a:buChar char="•"/>
              <a:defRPr sz="5000">
                <a:effectLst/>
              </a:defRPr>
            </a:pPr>
            <a:r>
              <a:t>Every time we shift the decimal point to the </a:t>
            </a:r>
            <a:r>
              <a:rPr u="sng"/>
              <a:t>right</a:t>
            </a:r>
            <a:r>
              <a:t> by one place we </a:t>
            </a:r>
            <a:r>
              <a:rPr u="sng"/>
              <a:t>reduce</a:t>
            </a:r>
            <a:r>
              <a:t> the value of the exponent by one.</a:t>
            </a:r>
          </a:p>
        </p:txBody>
      </p:sp>
      <p:pic>
        <p:nvPicPr>
          <p:cNvPr id="134" name="large number to scientific notation picture" descr="large number to scientific notation picture"/>
          <p:cNvPicPr>
            <a:picLocks noChangeAspect="0"/>
          </p:cNvPicPr>
          <p:nvPr/>
        </p:nvPicPr>
        <p:blipFill>
          <a:blip r:embed="rId2">
            <a:extLst/>
          </a:blip>
          <a:srcRect l="0" t="0" r="0" b="27052"/>
          <a:stretch>
            <a:fillRect/>
          </a:stretch>
        </p:blipFill>
        <p:spPr>
          <a:xfrm>
            <a:off x="9867460" y="10908004"/>
            <a:ext cx="14180889" cy="2544492"/>
          </a:xfrm>
          <a:prstGeom prst="rect">
            <a:avLst/>
          </a:prstGeom>
          <a:ln w="12700">
            <a:miter lim="400000"/>
          </a:ln>
        </p:spPr>
      </p:pic>
      <p:pic>
        <p:nvPicPr>
          <p:cNvPr id="135" name="Picture 15" descr="Picture 15"/>
          <p:cNvPicPr>
            <a:picLocks noChangeAspect="1"/>
          </p:cNvPicPr>
          <p:nvPr/>
        </p:nvPicPr>
        <p:blipFill>
          <a:blip r:embed="rId3">
            <a:extLst/>
          </a:blip>
          <a:stretch>
            <a:fillRect/>
          </a:stretch>
        </p:blipFill>
        <p:spPr>
          <a:xfrm>
            <a:off x="20690447" y="190595"/>
            <a:ext cx="3547754" cy="314492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3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33">
                                            <p:txEl>
                                              <p:pRg st="5" end="5"/>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ID="10" grpId="2" fill="hold">
                                  <p:stCondLst>
                                    <p:cond delay="0"/>
                                  </p:stCondLst>
                                  <p:iterate type="el" backwards="0">
                                    <p:tmAbs val="0"/>
                                  </p:iterate>
                                  <p:childTnLst>
                                    <p:set>
                                      <p:cBhvr>
                                        <p:cTn id="25" fill="hold"/>
                                        <p:tgtEl>
                                          <p:spTgt spid="134"/>
                                        </p:tgtEl>
                                        <p:attrNameLst>
                                          <p:attrName>style.visibility</p:attrName>
                                        </p:attrNameLst>
                                      </p:cBhvr>
                                      <p:to>
                                        <p:strVal val="visible"/>
                                      </p:to>
                                    </p:set>
                                    <p:animEffect filter="fade" transition="in">
                                      <p:cBhvr>
                                        <p:cTn id="26"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P build="whole" bldLvl="1" animBg="1" rev="0" advAuto="0" spid="134"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Example: Write 120,000 in scientific notation.…"/>
          <p:cNvSpPr txBox="1"/>
          <p:nvPr>
            <p:ph type="body" idx="1"/>
          </p:nvPr>
        </p:nvSpPr>
        <p:spPr>
          <a:xfrm>
            <a:off x="4219574" y="2952750"/>
            <a:ext cx="16624252" cy="8745272"/>
          </a:xfrm>
          <a:prstGeom prst="rect">
            <a:avLst/>
          </a:prstGeom>
        </p:spPr>
        <p:txBody>
          <a:bodyPr/>
          <a:lstStyle/>
          <a:p>
            <a:pPr marL="685800" indent="-685800">
              <a:spcBef>
                <a:spcPts val="1300"/>
              </a:spcBef>
              <a:buSzTx/>
              <a:buNone/>
              <a:defRPr b="1">
                <a:effectLst/>
                <a:latin typeface="Arial"/>
                <a:ea typeface="Arial"/>
                <a:cs typeface="Arial"/>
                <a:sym typeface="Arial"/>
              </a:defRPr>
            </a:pPr>
            <a:r>
              <a:t>Example</a:t>
            </a:r>
            <a:r>
              <a:rPr b="0"/>
              <a:t>: Write 120,000 in scientific notation.</a:t>
            </a:r>
          </a:p>
          <a:p>
            <a:pPr marL="685800" indent="-685800">
              <a:spcBef>
                <a:spcPts val="1300"/>
              </a:spcBef>
              <a:buSzTx/>
              <a:buNone/>
              <a:defRPr>
                <a:effectLst/>
              </a:defRPr>
            </a:pPr>
            <a:r>
              <a:t> </a:t>
            </a:r>
          </a:p>
          <a:p>
            <a:pPr marL="685800" indent="-685800">
              <a:spcBef>
                <a:spcPts val="1300"/>
              </a:spcBef>
              <a:buSzTx/>
              <a:buNone/>
              <a:defRPr>
                <a:effectLst/>
              </a:defRPr>
            </a:pPr>
            <a:r>
              <a:t>		120,000 = 120,000 x 10</a:t>
            </a:r>
            <a:r>
              <a:rPr baseline="31066"/>
              <a:t>0</a:t>
            </a:r>
            <a:r>
              <a:t> = 1.2 x 10</a:t>
            </a:r>
            <a:r>
              <a:rPr baseline="31066"/>
              <a:t>5</a:t>
            </a:r>
          </a:p>
          <a:p>
            <a:pPr marL="685800" indent="-685800">
              <a:spcBef>
                <a:spcPts val="1300"/>
              </a:spcBef>
              <a:buSzTx/>
              <a:buNone/>
              <a:defRPr>
                <a:effectLst/>
              </a:defRPr>
            </a:pPr>
            <a:r>
              <a:t> </a:t>
            </a:r>
          </a:p>
          <a:p>
            <a:pPr marL="685800" indent="-685800">
              <a:spcBef>
                <a:spcPts val="1300"/>
              </a:spcBef>
              <a:buSzTx/>
              <a:buNone/>
              <a:defRPr b="1">
                <a:effectLst/>
                <a:latin typeface="Arial"/>
                <a:ea typeface="Arial"/>
                <a:cs typeface="Arial"/>
                <a:sym typeface="Arial"/>
              </a:defRPr>
            </a:pPr>
            <a:r>
              <a:t>Example</a:t>
            </a:r>
            <a:r>
              <a:rPr b="0"/>
              <a:t>:  Write 0.0000012 in scientific notation.</a:t>
            </a:r>
          </a:p>
          <a:p>
            <a:pPr marL="685800" indent="-685800">
              <a:spcBef>
                <a:spcPts val="1300"/>
              </a:spcBef>
              <a:buSzTx/>
              <a:buNone/>
              <a:defRPr>
                <a:effectLst/>
              </a:defRPr>
            </a:pPr>
            <a:r>
              <a:t> </a:t>
            </a:r>
          </a:p>
          <a:p>
            <a:pPr marL="685800" indent="-685800">
              <a:spcBef>
                <a:spcPts val="1300"/>
              </a:spcBef>
              <a:buSzTx/>
              <a:buNone/>
              <a:defRPr>
                <a:effectLst/>
              </a:defRPr>
            </a:pPr>
            <a:r>
              <a:t>		0.0000012 = 0.0000012 x 10</a:t>
            </a:r>
            <a:r>
              <a:rPr baseline="31066"/>
              <a:t>0</a:t>
            </a:r>
            <a:r>
              <a:t> = 1.2 x 10</a:t>
            </a:r>
            <a:r>
              <a:rPr baseline="31066"/>
              <a:t>-6</a:t>
            </a:r>
          </a:p>
        </p:txBody>
      </p:sp>
      <p:pic>
        <p:nvPicPr>
          <p:cNvPr id="138" name="Picture 15" descr="Picture 15"/>
          <p:cNvPicPr>
            <a:picLocks noChangeAspect="1"/>
          </p:cNvPicPr>
          <p:nvPr/>
        </p:nvPicPr>
        <p:blipFill>
          <a:blip r:embed="rId2">
            <a:extLst/>
          </a:blip>
          <a:stretch>
            <a:fillRect/>
          </a:stretch>
        </p:blipFill>
        <p:spPr>
          <a:xfrm>
            <a:off x="20690447" y="190595"/>
            <a:ext cx="3547754" cy="3144927"/>
          </a:xfrm>
          <a:prstGeom prst="rect">
            <a:avLst/>
          </a:prstGeom>
          <a:ln w="12700">
            <a:miter lim="400000"/>
          </a:ln>
        </p:spPr>
      </p:pic>
      <p:sp>
        <p:nvSpPr>
          <p:cNvPr id="139" name="Scientific Notation"/>
          <p:cNvSpPr txBox="1"/>
          <p:nvPr>
            <p:ph type="title"/>
          </p:nvPr>
        </p:nvSpPr>
        <p:spPr>
          <a:xfrm>
            <a:off x="-884322" y="16877"/>
            <a:ext cx="12344403" cy="1714501"/>
          </a:xfrm>
          <a:prstGeom prst="rect">
            <a:avLst/>
          </a:prstGeom>
        </p:spPr>
        <p:txBody>
          <a:bodyPr>
            <a:normAutofit fontScale="100000" lnSpcReduction="0"/>
          </a:bodyPr>
          <a:lstStyle/>
          <a:p>
            <a:pPr>
              <a:defRPr>
                <a:effectLst/>
              </a:defRPr>
            </a:pPr>
            <a:r>
              <a:t>Scientific Notation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37">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3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7">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137">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37">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Rectangle 3"/>
          <p:cNvSpPr txBox="1"/>
          <p:nvPr>
            <p:ph type="body" idx="1"/>
          </p:nvPr>
        </p:nvSpPr>
        <p:spPr>
          <a:xfrm>
            <a:off x="761915" y="1919538"/>
            <a:ext cx="21061595" cy="10906082"/>
          </a:xfrm>
          <a:prstGeom prst="rect">
            <a:avLst/>
          </a:prstGeom>
        </p:spPr>
        <p:txBody>
          <a:bodyPr>
            <a:noAutofit/>
          </a:bodyPr>
          <a:lstStyle/>
          <a:p>
            <a:pPr marL="0" indent="15876">
              <a:spcBef>
                <a:spcPts val="1300"/>
              </a:spcBef>
              <a:defRPr sz="5200">
                <a:solidFill>
                  <a:srgbClr val="0000FF"/>
                </a:solidFill>
                <a:effectLst/>
              </a:defRPr>
            </a:pPr>
            <a:r>
              <a:t>Chemistry 151 </a:t>
            </a:r>
            <a:r>
              <a:rPr>
                <a:solidFill>
                  <a:srgbClr val="000000"/>
                </a:solidFill>
              </a:rPr>
              <a:t>is the gateway to a successful experience in the "majors level" chemistry classes (Chemistry 221, Chemistry 222 and Chemistry 223 at Mt. Hood Community College)</a:t>
            </a:r>
            <a:endParaRPr>
              <a:solidFill>
                <a:srgbClr val="000000"/>
              </a:solidFill>
            </a:endParaRPr>
          </a:p>
          <a:p>
            <a:pPr marL="0" indent="15876">
              <a:spcBef>
                <a:spcPts val="1300"/>
              </a:spcBef>
              <a:defRPr sz="5200">
                <a:solidFill>
                  <a:srgbClr val="0000FF"/>
                </a:solidFill>
                <a:effectLst/>
              </a:defRPr>
            </a:pPr>
          </a:p>
          <a:p>
            <a:pPr marL="0" indent="15876">
              <a:spcBef>
                <a:spcPts val="1300"/>
              </a:spcBef>
              <a:defRPr sz="5200">
                <a:solidFill>
                  <a:srgbClr val="0000FF"/>
                </a:solidFill>
                <a:effectLst/>
              </a:defRPr>
            </a:pPr>
            <a:r>
              <a:t>CH 151 </a:t>
            </a:r>
            <a:r>
              <a:rPr>
                <a:solidFill>
                  <a:srgbClr val="000000"/>
                </a:solidFill>
              </a:rPr>
              <a:t>offers students the chance to acquaint themselves with chemistry, math and more before tackling the higher level (and faster paced) classes.</a:t>
            </a:r>
          </a:p>
        </p:txBody>
      </p:sp>
      <p:pic>
        <p:nvPicPr>
          <p:cNvPr id="67" name="Unknown.jpeg" descr="Unknown.jpeg"/>
          <p:cNvPicPr>
            <a:picLocks noChangeAspect="1"/>
          </p:cNvPicPr>
          <p:nvPr/>
        </p:nvPicPr>
        <p:blipFill>
          <a:blip r:embed="rId2">
            <a:extLst/>
          </a:blip>
          <a:stretch>
            <a:fillRect/>
          </a:stretch>
        </p:blipFill>
        <p:spPr>
          <a:xfrm>
            <a:off x="17868721" y="8877900"/>
            <a:ext cx="6458609" cy="4837723"/>
          </a:xfrm>
          <a:prstGeom prst="rect">
            <a:avLst/>
          </a:prstGeom>
          <a:ln w="12700">
            <a:miter lim="400000"/>
          </a:ln>
        </p:spPr>
      </p:pic>
      <p:sp>
        <p:nvSpPr>
          <p:cNvPr id="68" name="Welcome to Chemistry 151!"/>
          <p:cNvSpPr txBox="1"/>
          <p:nvPr/>
        </p:nvSpPr>
        <p:spPr>
          <a:xfrm>
            <a:off x="-2033274" y="-1016252"/>
            <a:ext cx="19493268" cy="3919018"/>
          </a:xfrm>
          <a:prstGeom prst="rect">
            <a:avLst/>
          </a:prstGeom>
          <a:ln w="3175">
            <a:miter lim="400000"/>
          </a:ln>
          <a:extLst>
            <a:ext uri="{C572A759-6A51-4108-AA02-DFA0A04FC94B}">
              <ma14:wrappingTextBoxFlag xmlns:ma14="http://schemas.microsoft.com/office/mac/drawingml/2011/main" val="1"/>
            </a:ext>
          </a:extLst>
        </p:spPr>
        <p:txBody>
          <a:bodyPr lIns="68580" tIns="68580" rIns="68580" bIns="68580" anchor="ctr"/>
          <a:lstStyle>
            <a:lvl1pPr algn="ctr">
              <a:defRPr b="1" sz="9800">
                <a:solidFill>
                  <a:srgbClr val="0433FF"/>
                </a:solidFill>
                <a:latin typeface="Tribune"/>
                <a:ea typeface="Tribune"/>
                <a:cs typeface="Tribune"/>
                <a:sym typeface="Tribune"/>
              </a:defRPr>
            </a:lvl1pPr>
          </a:lstStyle>
          <a:p>
            <a:pPr/>
            <a:r>
              <a:t>Welcome to Chemistry 151!</a:t>
            </a:r>
          </a:p>
        </p:txBody>
      </p:sp>
      <p:sp>
        <p:nvSpPr>
          <p:cNvPr id="69" name="The goals of CH 151: learn chemistry, understand sig figs and dimensional analysis, explore math skills needed for chemistry, and have fun! :)"/>
          <p:cNvSpPr txBox="1"/>
          <p:nvPr/>
        </p:nvSpPr>
        <p:spPr>
          <a:xfrm>
            <a:off x="544493" y="9188844"/>
            <a:ext cx="12427225" cy="3106307"/>
          </a:xfrm>
          <a:prstGeom prst="rect">
            <a:avLst/>
          </a:prstGeom>
          <a:ln w="3175">
            <a:miter lim="400000"/>
          </a:ln>
          <a:extLst>
            <a:ext uri="{C572A759-6A51-4108-AA02-DFA0A04FC94B}">
              <ma14:wrappingTextBoxFlag xmlns:ma14="http://schemas.microsoft.com/office/mac/drawingml/2011/main" val="1"/>
            </a:ext>
          </a:extLst>
        </p:spPr>
        <p:txBody>
          <a:bodyPr lIns="68580" tIns="68580" rIns="68580" bIns="68580">
            <a:spAutoFit/>
          </a:bodyPr>
          <a:lstStyle/>
          <a:p>
            <a:pPr indent="15876">
              <a:spcBef>
                <a:spcPts val="1300"/>
              </a:spcBef>
              <a:defRPr sz="5200">
                <a:solidFill>
                  <a:srgbClr val="0000FF"/>
                </a:solidFill>
                <a:latin typeface="Times New Roman"/>
                <a:ea typeface="Times New Roman"/>
                <a:cs typeface="Times New Roman"/>
                <a:sym typeface="Times New Roman"/>
              </a:defRPr>
            </a:pPr>
            <a:r>
              <a:t>The </a:t>
            </a:r>
            <a:r>
              <a:rPr i="1"/>
              <a:t>goals</a:t>
            </a:r>
            <a:r>
              <a:t> of CH 151: </a:t>
            </a:r>
            <a:r>
              <a:rPr>
                <a:solidFill>
                  <a:srgbClr val="000000"/>
                </a:solidFill>
              </a:rPr>
              <a:t>learn chemistry, understand sig figs and dimensional analysis, explore math skills needed for chemistry, and have fun!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o express a scientific notation number as a non-exponential         &quot;regular&quot; number:…"/>
          <p:cNvSpPr txBox="1"/>
          <p:nvPr>
            <p:ph type="body" idx="1"/>
          </p:nvPr>
        </p:nvSpPr>
        <p:spPr>
          <a:xfrm>
            <a:off x="132597" y="1649829"/>
            <a:ext cx="21965355" cy="11097538"/>
          </a:xfrm>
          <a:prstGeom prst="rect">
            <a:avLst/>
          </a:prstGeom>
        </p:spPr>
        <p:txBody>
          <a:bodyPr/>
          <a:lstStyle/>
          <a:p>
            <a:pPr marL="0" indent="0">
              <a:spcBef>
                <a:spcPts val="3600"/>
              </a:spcBef>
              <a:buSzTx/>
              <a:buNone/>
              <a:defRPr sz="5800">
                <a:solidFill>
                  <a:srgbClr val="FF2600"/>
                </a:solidFill>
                <a:effectLst/>
              </a:defRPr>
            </a:pPr>
            <a:r>
              <a:t>To express a scientific notation number as a non-exponential         "regular" number:</a:t>
            </a:r>
          </a:p>
          <a:p>
            <a:pPr marL="441157" indent="-441157">
              <a:spcBef>
                <a:spcPts val="3600"/>
              </a:spcBef>
              <a:buChar char="•"/>
              <a:defRPr sz="5800">
                <a:effectLst/>
              </a:defRPr>
            </a:pPr>
            <a:r>
              <a:t>Move the decimal point the same number of places as the value of the exponent and eliminate the exponential part of the number.</a:t>
            </a:r>
          </a:p>
          <a:p>
            <a:pPr marL="441157" indent="-441157">
              <a:spcBef>
                <a:spcPts val="3600"/>
              </a:spcBef>
              <a:buChar char="•"/>
              <a:defRPr sz="5800">
                <a:effectLst/>
              </a:defRPr>
            </a:pPr>
            <a:r>
              <a:t>If the exponent is </a:t>
            </a:r>
            <a:r>
              <a:rPr u="sng"/>
              <a:t>positive</a:t>
            </a:r>
            <a:r>
              <a:t>, we move the decimal to the </a:t>
            </a:r>
            <a:r>
              <a:rPr u="sng"/>
              <a:t>right,</a:t>
            </a:r>
            <a:r>
              <a:t> to the same number of places as the value of the exponent. (The result should be a number greater than 1.)</a:t>
            </a:r>
          </a:p>
          <a:p>
            <a:pPr marL="441157" indent="-441157">
              <a:spcBef>
                <a:spcPts val="3600"/>
              </a:spcBef>
              <a:buChar char="•"/>
              <a:defRPr sz="5800">
                <a:effectLst/>
              </a:defRPr>
            </a:pPr>
            <a:r>
              <a:t>If the exponent is </a:t>
            </a:r>
            <a:r>
              <a:rPr u="sng"/>
              <a:t>negative</a:t>
            </a:r>
            <a:r>
              <a:t>, we move the decimal to the </a:t>
            </a:r>
            <a:r>
              <a:rPr u="sng"/>
              <a:t>left,</a:t>
            </a:r>
            <a:r>
              <a:t> to the same number of places as the value of the exponent. (The result should be a number less than 1.)</a:t>
            </a:r>
          </a:p>
        </p:txBody>
      </p:sp>
      <p:pic>
        <p:nvPicPr>
          <p:cNvPr id="142" name="small numbers via scientific notation picture" descr="small numbers via scientific notation picture"/>
          <p:cNvPicPr>
            <a:picLocks noChangeAspect="0"/>
          </p:cNvPicPr>
          <p:nvPr/>
        </p:nvPicPr>
        <p:blipFill>
          <a:blip r:embed="rId2">
            <a:extLst/>
          </a:blip>
          <a:stretch>
            <a:fillRect/>
          </a:stretch>
        </p:blipFill>
        <p:spPr>
          <a:xfrm>
            <a:off x="11815595" y="11101011"/>
            <a:ext cx="12118345" cy="2721310"/>
          </a:xfrm>
          <a:prstGeom prst="rect">
            <a:avLst/>
          </a:prstGeom>
          <a:ln w="12700">
            <a:miter lim="400000"/>
          </a:ln>
        </p:spPr>
      </p:pic>
      <p:pic>
        <p:nvPicPr>
          <p:cNvPr id="143" name="Picture 15" descr="Picture 15"/>
          <p:cNvPicPr>
            <a:picLocks noChangeAspect="1"/>
          </p:cNvPicPr>
          <p:nvPr/>
        </p:nvPicPr>
        <p:blipFill>
          <a:blip r:embed="rId3">
            <a:extLst/>
          </a:blip>
          <a:stretch>
            <a:fillRect/>
          </a:stretch>
        </p:blipFill>
        <p:spPr>
          <a:xfrm>
            <a:off x="20690447" y="190595"/>
            <a:ext cx="3547754" cy="3144927"/>
          </a:xfrm>
          <a:prstGeom prst="rect">
            <a:avLst/>
          </a:prstGeom>
          <a:ln w="12700">
            <a:miter lim="400000"/>
          </a:ln>
        </p:spPr>
      </p:pic>
      <p:sp>
        <p:nvSpPr>
          <p:cNvPr id="144" name="Scientific Notation"/>
          <p:cNvSpPr txBox="1"/>
          <p:nvPr>
            <p:ph type="title"/>
          </p:nvPr>
        </p:nvSpPr>
        <p:spPr>
          <a:xfrm>
            <a:off x="-884322" y="16877"/>
            <a:ext cx="12344403" cy="1714501"/>
          </a:xfrm>
          <a:prstGeom prst="rect">
            <a:avLst/>
          </a:prstGeom>
        </p:spPr>
        <p:txBody>
          <a:bodyPr>
            <a:normAutofit fontScale="100000" lnSpcReduction="0"/>
          </a:bodyPr>
          <a:lstStyle/>
          <a:p>
            <a:pPr>
              <a:defRPr>
                <a:effectLst/>
              </a:defRPr>
            </a:pPr>
            <a:r>
              <a:t>Scientific Notation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142"/>
                                        </p:tgtEl>
                                        <p:attrNameLst>
                                          <p:attrName>style.visibility</p:attrName>
                                        </p:attrNameLst>
                                      </p:cBhvr>
                                      <p:to>
                                        <p:strVal val="visible"/>
                                      </p:to>
                                    </p:set>
                                    <p:animEffect filter="fade" transition="in">
                                      <p:cBhvr>
                                        <p:cTn id="15"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1" grpId="1"/>
      <p:bldP build="whole" bldLvl="1" animBg="1" rev="0" advAuto="0" spid="142"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Example: Write 1.23 x 106 in non-exponential form.…"/>
          <p:cNvSpPr txBox="1"/>
          <p:nvPr>
            <p:ph type="body" idx="1"/>
          </p:nvPr>
        </p:nvSpPr>
        <p:spPr>
          <a:xfrm>
            <a:off x="1699730" y="2190749"/>
            <a:ext cx="18821697" cy="7323619"/>
          </a:xfrm>
          <a:prstGeom prst="rect">
            <a:avLst/>
          </a:prstGeom>
        </p:spPr>
        <p:txBody>
          <a:bodyPr/>
          <a:lstStyle/>
          <a:p>
            <a:pPr marL="685800" indent="-685800">
              <a:spcBef>
                <a:spcPts val="3600"/>
              </a:spcBef>
              <a:buSzTx/>
              <a:buNone/>
              <a:defRPr b="1">
                <a:effectLst/>
                <a:latin typeface="Arial"/>
                <a:ea typeface="Arial"/>
                <a:cs typeface="Arial"/>
                <a:sym typeface="Arial"/>
              </a:defRPr>
            </a:pPr>
            <a:r>
              <a:t>Example</a:t>
            </a:r>
            <a:r>
              <a:rPr b="0"/>
              <a:t>: Write 1.23 x 10</a:t>
            </a:r>
            <a:r>
              <a:rPr b="0" baseline="31066"/>
              <a:t>6</a:t>
            </a:r>
            <a:r>
              <a:rPr b="0"/>
              <a:t> in non-exponential form.</a:t>
            </a:r>
          </a:p>
          <a:p>
            <a:pPr marL="685800" indent="-685800">
              <a:spcBef>
                <a:spcPts val="3600"/>
              </a:spcBef>
              <a:buSzTx/>
              <a:buNone/>
              <a:defRPr>
                <a:effectLst/>
              </a:defRPr>
            </a:pPr>
            <a:r>
              <a:t> 				1.23 x 10</a:t>
            </a:r>
            <a:r>
              <a:rPr baseline="31066"/>
              <a:t>6</a:t>
            </a:r>
            <a:r>
              <a:t> = 1,230,000</a:t>
            </a:r>
          </a:p>
          <a:p>
            <a:pPr marL="685800" indent="-685800">
              <a:spcBef>
                <a:spcPts val="3600"/>
              </a:spcBef>
              <a:buSzTx/>
              <a:buNone/>
              <a:defRPr>
                <a:effectLst/>
              </a:defRPr>
            </a:pPr>
            <a:r>
              <a:t> </a:t>
            </a:r>
            <a:r>
              <a:rPr b="1">
                <a:latin typeface="Arial"/>
                <a:ea typeface="Arial"/>
                <a:cs typeface="Arial"/>
                <a:sym typeface="Arial"/>
              </a:rPr>
              <a:t>Example</a:t>
            </a:r>
            <a:r>
              <a:t>: Write 1.11 x 10</a:t>
            </a:r>
            <a:r>
              <a:rPr baseline="31066"/>
              <a:t>-5</a:t>
            </a:r>
            <a:r>
              <a:t> in non-exponential form.</a:t>
            </a:r>
          </a:p>
          <a:p>
            <a:pPr marL="685800" indent="-685800">
              <a:spcBef>
                <a:spcPts val="3600"/>
              </a:spcBef>
              <a:buSzTx/>
              <a:buNone/>
              <a:defRPr>
                <a:effectLst/>
              </a:defRPr>
            </a:pPr>
            <a:r>
              <a:t> 				1.11 x 10</a:t>
            </a:r>
            <a:r>
              <a:rPr baseline="31066"/>
              <a:t>-5</a:t>
            </a:r>
            <a:r>
              <a:t> = 0.0000111</a:t>
            </a:r>
          </a:p>
        </p:txBody>
      </p:sp>
      <p:sp>
        <p:nvSpPr>
          <p:cNvPr id="147" name="Remember: If we make the exponent larger we must make the number part smaller, and if we make the exponent smaller we must make the number part larger."/>
          <p:cNvSpPr txBox="1"/>
          <p:nvPr/>
        </p:nvSpPr>
        <p:spPr>
          <a:xfrm>
            <a:off x="3371226" y="8538343"/>
            <a:ext cx="17641548" cy="4759961"/>
          </a:xfrm>
          <a:prstGeom prst="rect">
            <a:avLst/>
          </a:prstGeom>
          <a:ln w="3175">
            <a:miter lim="400000"/>
          </a:ln>
          <a:extLst>
            <a:ext uri="{C572A759-6A51-4108-AA02-DFA0A04FC94B}">
              <ma14:wrappingTextBoxFlag xmlns:ma14="http://schemas.microsoft.com/office/mac/drawingml/2011/main" val="1"/>
            </a:ext>
          </a:extLst>
        </p:spPr>
        <p:txBody>
          <a:bodyPr lIns="68580" tIns="68580" rIns="68580" bIns="68580" anchor="ctr">
            <a:spAutoFit/>
          </a:bodyPr>
          <a:lstStyle>
            <a:lvl1pPr>
              <a:defRPr sz="6500">
                <a:latin typeface="Comic Sans MS"/>
                <a:ea typeface="Comic Sans MS"/>
                <a:cs typeface="Comic Sans MS"/>
                <a:sym typeface="Comic Sans MS"/>
              </a:defRPr>
            </a:lvl1pPr>
          </a:lstStyle>
          <a:p>
            <a:pPr/>
            <a:r>
              <a:t>Remember: If we make the exponent larger we must make the number part smaller, and if we make the exponent smaller we must make the number part larger.</a:t>
            </a:r>
          </a:p>
        </p:txBody>
      </p:sp>
      <p:sp>
        <p:nvSpPr>
          <p:cNvPr id="148" name="Scientific Notation"/>
          <p:cNvSpPr txBox="1"/>
          <p:nvPr>
            <p:ph type="title"/>
          </p:nvPr>
        </p:nvSpPr>
        <p:spPr>
          <a:xfrm>
            <a:off x="-884322" y="16877"/>
            <a:ext cx="12344403" cy="1714501"/>
          </a:xfrm>
          <a:prstGeom prst="rect">
            <a:avLst/>
          </a:prstGeom>
        </p:spPr>
        <p:txBody>
          <a:bodyPr>
            <a:normAutofit fontScale="100000" lnSpcReduction="0"/>
          </a:bodyPr>
          <a:lstStyle/>
          <a:p>
            <a:pPr>
              <a:defRPr>
                <a:effectLst/>
              </a:defRPr>
            </a:pPr>
            <a:r>
              <a:t>Scientific Notation</a:t>
            </a:r>
          </a:p>
        </p:txBody>
      </p:sp>
      <p:pic>
        <p:nvPicPr>
          <p:cNvPr id="149" name="Picture 15" descr="Picture 15"/>
          <p:cNvPicPr>
            <a:picLocks noChangeAspect="1"/>
          </p:cNvPicPr>
          <p:nvPr/>
        </p:nvPicPr>
        <p:blipFill>
          <a:blip r:embed="rId2">
            <a:extLst/>
          </a:blip>
          <a:stretch>
            <a:fillRect/>
          </a:stretch>
        </p:blipFill>
        <p:spPr>
          <a:xfrm>
            <a:off x="20690447" y="190595"/>
            <a:ext cx="3547754" cy="314492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6">
                                            <p:txEl>
                                              <p:pRg st="3" end="3"/>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2" fill="hold">
                                  <p:stCondLst>
                                    <p:cond delay="0"/>
                                  </p:stCondLst>
                                  <p:iterate type="el" backwards="0">
                                    <p:tmAbs val="0"/>
                                  </p:iterate>
                                  <p:childTnLst>
                                    <p:set>
                                      <p:cBhvr>
                                        <p:cTn id="17"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 grpId="1"/>
      <p:bldP build="whole" bldLvl="1" animBg="1" rev="0" advAuto="0" spid="147"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Let’s see how you are at using your calculators. Try the following and don’t forget about cancelling units where appropriate. Record your answers in scientific notation, rounded to one digit past the decimal. (Rounding rule: 5 or bigger, round up.)…"/>
          <p:cNvSpPr txBox="1"/>
          <p:nvPr/>
        </p:nvSpPr>
        <p:spPr>
          <a:xfrm>
            <a:off x="1609250" y="3123113"/>
            <a:ext cx="20430551" cy="10805161"/>
          </a:xfrm>
          <a:prstGeom prst="rect">
            <a:avLst/>
          </a:prstGeom>
          <a:ln w="3175">
            <a:miter lim="400000"/>
          </a:ln>
          <a:extLst>
            <a:ext uri="{C572A759-6A51-4108-AA02-DFA0A04FC94B}">
              <ma14:wrappingTextBoxFlag xmlns:ma14="http://schemas.microsoft.com/office/mac/drawingml/2011/main" val="1"/>
            </a:ext>
          </a:extLst>
        </p:spPr>
        <p:txBody>
          <a:bodyPr lIns="68580" tIns="68580" rIns="68580" bIns="68580">
            <a:spAutoFit/>
          </a:bodyPr>
          <a:lstStyle/>
          <a:p>
            <a:pPr>
              <a:defRPr sz="4800">
                <a:latin typeface="Tribune"/>
                <a:ea typeface="Tribune"/>
                <a:cs typeface="Tribune"/>
                <a:sym typeface="Tribune"/>
              </a:defRPr>
            </a:pPr>
            <a:r>
              <a:t>Let’s see how you are at using your calculators. Try the following and don’t forget about cancelling units where appropriate. Record your answers in scientific notation, rounded to one digit past the decimal. (</a:t>
            </a:r>
            <a:r>
              <a:rPr b="1"/>
              <a:t>Rounding rule: 5 or bigger, round up</a:t>
            </a:r>
            <a:r>
              <a:t>.)</a:t>
            </a:r>
            <a:endParaRPr>
              <a:latin typeface="Comic Sans MS"/>
              <a:ea typeface="Comic Sans MS"/>
              <a:cs typeface="Comic Sans MS"/>
              <a:sym typeface="Comic Sans MS"/>
            </a:endParaRPr>
          </a:p>
          <a:p>
            <a:pPr>
              <a:defRPr sz="4000">
                <a:latin typeface="Comic Sans MS"/>
                <a:ea typeface="Comic Sans MS"/>
                <a:cs typeface="Comic Sans MS"/>
                <a:sym typeface="Comic Sans MS"/>
              </a:defRPr>
            </a:pPr>
          </a:p>
          <a:p>
            <a:pPr>
              <a:defRPr sz="4000">
                <a:latin typeface="Comic Sans MS"/>
                <a:ea typeface="Comic Sans MS"/>
                <a:cs typeface="Comic Sans MS"/>
                <a:sym typeface="Comic Sans MS"/>
              </a:defRPr>
            </a:pPr>
            <a:r>
              <a:t>1.  (1.5 x 10</a:t>
            </a:r>
            <a:r>
              <a:rPr baseline="30799"/>
              <a:t>5</a:t>
            </a:r>
            <a:r>
              <a:t> in</a:t>
            </a:r>
            <a:r>
              <a:rPr baseline="30799"/>
              <a:t>2</a:t>
            </a:r>
            <a:r>
              <a:t>)(1.2 x 10</a:t>
            </a:r>
            <a:r>
              <a:rPr baseline="30799"/>
              <a:t>-2</a:t>
            </a:r>
            <a:r>
              <a:t> in)  =  ?</a:t>
            </a:r>
          </a:p>
          <a:p>
            <a:pPr>
              <a:buSzPct val="100000"/>
              <a:buAutoNum type="arabicPeriod" startAt="1"/>
              <a:defRPr sz="4000">
                <a:latin typeface="Comic Sans MS"/>
                <a:ea typeface="Comic Sans MS"/>
                <a:cs typeface="Comic Sans MS"/>
                <a:sym typeface="Comic Sans MS"/>
              </a:defRPr>
            </a:pPr>
          </a:p>
          <a:p>
            <a:pPr>
              <a:defRPr sz="4000">
                <a:latin typeface="Comic Sans MS"/>
                <a:ea typeface="Comic Sans MS"/>
                <a:cs typeface="Comic Sans MS"/>
                <a:sym typeface="Comic Sans MS"/>
              </a:defRPr>
            </a:pPr>
            <a:r>
              <a:t>	(It saves time to use your exponent button.  EE, exp, 10</a:t>
            </a:r>
            <a:r>
              <a:rPr baseline="31000"/>
              <a:t>x</a:t>
            </a:r>
            <a:r>
              <a:t>)</a:t>
            </a:r>
          </a:p>
          <a:p>
            <a:pPr>
              <a:defRPr sz="4000">
                <a:latin typeface="Comic Sans MS"/>
                <a:ea typeface="Comic Sans MS"/>
                <a:cs typeface="Comic Sans MS"/>
                <a:sym typeface="Comic Sans MS"/>
              </a:defRPr>
            </a:pPr>
          </a:p>
          <a:p>
            <a:pPr>
              <a:defRPr sz="4000">
                <a:latin typeface="Comic Sans MS"/>
                <a:ea typeface="Comic Sans MS"/>
                <a:cs typeface="Comic Sans MS"/>
                <a:sym typeface="Comic Sans MS"/>
              </a:defRPr>
            </a:pPr>
            <a:r>
              <a:t>	1.5EE5x1.2EE(-)2 [Enter]  =  1800 in</a:t>
            </a:r>
            <a:r>
              <a:rPr baseline="30799"/>
              <a:t>3</a:t>
            </a:r>
            <a:r>
              <a:t>  =  </a:t>
            </a:r>
            <a:r>
              <a:rPr>
                <a:solidFill>
                  <a:srgbClr val="FF2600"/>
                </a:solidFill>
              </a:rPr>
              <a:t>1.8 x 10</a:t>
            </a:r>
            <a:r>
              <a:rPr baseline="30799">
                <a:solidFill>
                  <a:srgbClr val="FF2600"/>
                </a:solidFill>
              </a:rPr>
              <a:t>3</a:t>
            </a:r>
            <a:r>
              <a:rPr>
                <a:solidFill>
                  <a:srgbClr val="FF2600"/>
                </a:solidFill>
              </a:rPr>
              <a:t> in</a:t>
            </a:r>
            <a:r>
              <a:rPr baseline="30799">
                <a:solidFill>
                  <a:srgbClr val="FF2600"/>
                </a:solidFill>
              </a:rPr>
              <a:t>3</a:t>
            </a:r>
            <a:endParaRPr baseline="30799"/>
          </a:p>
          <a:p>
            <a:pPr>
              <a:defRPr baseline="30799" sz="4000">
                <a:latin typeface="Comic Sans MS"/>
                <a:ea typeface="Comic Sans MS"/>
                <a:cs typeface="Comic Sans MS"/>
                <a:sym typeface="Comic Sans MS"/>
              </a:defRPr>
            </a:pPr>
          </a:p>
          <a:p>
            <a:pPr>
              <a:defRPr sz="4000">
                <a:latin typeface="Comic Sans MS"/>
                <a:ea typeface="Comic Sans MS"/>
                <a:cs typeface="Comic Sans MS"/>
                <a:sym typeface="Comic Sans MS"/>
              </a:defRPr>
            </a:pPr>
            <a:r>
              <a:t>2.  4.3 x 10</a:t>
            </a:r>
            <a:r>
              <a:rPr baseline="30799"/>
              <a:t>5</a:t>
            </a:r>
            <a:r>
              <a:t> ft / 5.1 x 10</a:t>
            </a:r>
            <a:r>
              <a:rPr baseline="30799"/>
              <a:t>-6</a:t>
            </a:r>
            <a:r>
              <a:t> ft  =  ? </a:t>
            </a:r>
            <a:r>
              <a:t>(try this yourself!)</a:t>
            </a:r>
          </a:p>
          <a:p>
            <a:pPr>
              <a:defRPr sz="4000">
                <a:latin typeface="Comic Sans MS"/>
                <a:ea typeface="Comic Sans MS"/>
                <a:cs typeface="Comic Sans MS"/>
                <a:sym typeface="Comic Sans MS"/>
              </a:defRPr>
            </a:pPr>
          </a:p>
          <a:p>
            <a:pPr>
              <a:defRPr sz="4000">
                <a:latin typeface="Comic Sans MS"/>
                <a:ea typeface="Comic Sans MS"/>
                <a:cs typeface="Comic Sans MS"/>
                <a:sym typeface="Comic Sans MS"/>
              </a:defRPr>
            </a:pPr>
            <a:r>
              <a:t>							  = </a:t>
            </a:r>
            <a:r>
              <a:rPr>
                <a:solidFill>
                  <a:srgbClr val="FF2600"/>
                </a:solidFill>
              </a:rPr>
              <a:t>8.4 x 10</a:t>
            </a:r>
            <a:r>
              <a:rPr baseline="30799">
                <a:solidFill>
                  <a:srgbClr val="FF2600"/>
                </a:solidFill>
              </a:rPr>
              <a:t>10</a:t>
            </a:r>
          </a:p>
        </p:txBody>
      </p:sp>
      <p:sp>
        <p:nvSpPr>
          <p:cNvPr id="152" name="Calculations Using Scientific Notation on Your Calculator"/>
          <p:cNvSpPr txBox="1"/>
          <p:nvPr>
            <p:ph type="title"/>
          </p:nvPr>
        </p:nvSpPr>
        <p:spPr>
          <a:xfrm>
            <a:off x="409097" y="395287"/>
            <a:ext cx="22830856" cy="2786901"/>
          </a:xfrm>
          <a:prstGeom prst="rect">
            <a:avLst/>
          </a:prstGeom>
        </p:spPr>
        <p:txBody>
          <a:bodyPr/>
          <a:lstStyle>
            <a:lvl1pPr algn="l">
              <a:defRPr sz="8000"/>
            </a:lvl1pPr>
          </a:lstStyle>
          <a:p>
            <a:pPr>
              <a:defRPr>
                <a:effectLst/>
              </a:defRPr>
            </a:pPr>
            <a:r>
              <a:t>Calculations Using Scientific Notation on Your Calculator</a:t>
            </a:r>
          </a:p>
        </p:txBody>
      </p:sp>
      <p:sp>
        <p:nvSpPr>
          <p:cNvPr id="153" name="1800 exact"/>
          <p:cNvSpPr txBox="1"/>
          <p:nvPr/>
        </p:nvSpPr>
        <p:spPr>
          <a:xfrm>
            <a:off x="16505418" y="9896171"/>
            <a:ext cx="2013934" cy="556497"/>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a:lvl1pPr>
          </a:lstStyle>
          <a:p>
            <a:pPr/>
            <a:r>
              <a:t>1800 exact</a:t>
            </a:r>
          </a:p>
        </p:txBody>
      </p:sp>
      <p:sp>
        <p:nvSpPr>
          <p:cNvPr id="154" name="8.43137.... E10"/>
          <p:cNvSpPr txBox="1"/>
          <p:nvPr/>
        </p:nvSpPr>
        <p:spPr>
          <a:xfrm>
            <a:off x="18207595" y="12939278"/>
            <a:ext cx="2734261" cy="556497"/>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a:lvl1pPr>
          </a:lstStyle>
          <a:p>
            <a:pPr/>
            <a:r>
              <a:t>8.43137.... E10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51">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51">
                                            <p:txEl>
                                              <p:pRg st="4" end="4"/>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51">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51">
                                            <p:txEl>
                                              <p:pRg st="6" end="6"/>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151">
                                            <p:txEl>
                                              <p:pRg st="7" end="7"/>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2" fill="hold">
                                  <p:stCondLst>
                                    <p:cond delay="0"/>
                                  </p:stCondLst>
                                  <p:iterate type="el" backwards="0">
                                    <p:tmAbs val="0"/>
                                  </p:iterate>
                                  <p:childTnLst>
                                    <p:set>
                                      <p:cBhvr>
                                        <p:cTn id="25" fill="hold"/>
                                        <p:tgtEl>
                                          <p:spTgt spid="1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151">
                                            <p:txEl>
                                              <p:pRg st="8" end="8"/>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15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51">
                                            <p:txEl>
                                              <p:pRg st="10" end="10"/>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 fill="hold">
                                  <p:stCondLst>
                                    <p:cond delay="0"/>
                                  </p:stCondLst>
                                  <p:iterate type="el" backwards="0">
                                    <p:tmAbs val="0"/>
                                  </p:iterate>
                                  <p:childTnLst>
                                    <p:set>
                                      <p:cBhvr>
                                        <p:cTn id="39" fill="hold"/>
                                        <p:tgtEl>
                                          <p:spTgt spid="151">
                                            <p:txEl>
                                              <p:pRg st="11" end="11"/>
                                            </p:txEl>
                                          </p:spTgt>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3" fill="hold">
                                  <p:stCondLst>
                                    <p:cond delay="0"/>
                                  </p:stCondLst>
                                  <p:iterate type="el" backwards="0">
                                    <p:tmAbs val="0"/>
                                  </p:iterate>
                                  <p:childTnLst>
                                    <p:set>
                                      <p:cBhvr>
                                        <p:cTn id="42"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P build="whole" bldLvl="1" animBg="1" rev="0" advAuto="0" spid="154" grpId="3"/>
      <p:bldP build="whole" bldLvl="1" animBg="1" rev="0" advAuto="0" spid="153"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ectangle 2"/>
          <p:cNvSpPr txBox="1"/>
          <p:nvPr>
            <p:ph type="title"/>
          </p:nvPr>
        </p:nvSpPr>
        <p:spPr>
          <a:xfrm>
            <a:off x="-139617" y="-21306"/>
            <a:ext cx="16459201" cy="2187575"/>
          </a:xfrm>
          <a:prstGeom prst="rect">
            <a:avLst/>
          </a:prstGeom>
          <a:solidFill>
            <a:srgbClr val="FFFFFF"/>
          </a:solidFill>
        </p:spPr>
        <p:txBody>
          <a:bodyPr/>
          <a:lstStyle>
            <a:lvl1pPr>
              <a:defRPr sz="7400">
                <a:latin typeface="Tribune"/>
                <a:ea typeface="Tribune"/>
                <a:cs typeface="Tribune"/>
                <a:sym typeface="Tribune"/>
              </a:defRPr>
            </a:lvl1pPr>
          </a:lstStyle>
          <a:p>
            <a:pPr>
              <a:defRPr>
                <a:effectLst/>
              </a:defRPr>
            </a:pPr>
            <a:r>
              <a:t>Measurement and Significant Figures</a:t>
            </a:r>
          </a:p>
        </p:txBody>
      </p:sp>
      <p:sp>
        <p:nvSpPr>
          <p:cNvPr id="157" name="Rectangle 3"/>
          <p:cNvSpPr txBox="1"/>
          <p:nvPr>
            <p:ph type="body" sz="half" idx="1"/>
          </p:nvPr>
        </p:nvSpPr>
        <p:spPr>
          <a:xfrm>
            <a:off x="2367735" y="3047999"/>
            <a:ext cx="9671865" cy="9543362"/>
          </a:xfrm>
          <a:prstGeom prst="rect">
            <a:avLst/>
          </a:prstGeom>
        </p:spPr>
        <p:txBody>
          <a:bodyPr/>
          <a:lstStyle/>
          <a:p>
            <a:pPr marL="0" indent="22225" algn="just">
              <a:defRPr sz="6400">
                <a:solidFill>
                  <a:srgbClr val="0000FF"/>
                </a:solidFill>
                <a:effectLst/>
              </a:defRPr>
            </a:pPr>
            <a:r>
              <a:t>Every experimental measurement</a:t>
            </a:r>
            <a:r>
              <a:rPr>
                <a:solidFill>
                  <a:srgbClr val="000000"/>
                </a:solidFill>
              </a:rPr>
              <a:t>, no matter how precise, has a </a:t>
            </a:r>
            <a:r>
              <a:t>degree of uncertainty</a:t>
            </a:r>
            <a:r>
              <a:rPr>
                <a:solidFill>
                  <a:srgbClr val="000000"/>
                </a:solidFill>
              </a:rPr>
              <a:t> because there is a limit to the number of digits that can be determined.	</a:t>
            </a:r>
          </a:p>
        </p:txBody>
      </p:sp>
      <p:pic>
        <p:nvPicPr>
          <p:cNvPr id="158" name="Object 10" descr="Object 10"/>
          <p:cNvPicPr>
            <a:picLocks noChangeAspect="1"/>
          </p:cNvPicPr>
          <p:nvPr/>
        </p:nvPicPr>
        <p:blipFill>
          <a:blip r:embed="rId2">
            <a:extLst/>
          </a:blip>
          <a:stretch>
            <a:fillRect/>
          </a:stretch>
        </p:blipFill>
        <p:spPr>
          <a:xfrm>
            <a:off x="13451304" y="2057439"/>
            <a:ext cx="9425709" cy="11102675"/>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3"/>
          <p:cNvSpPr txBox="1"/>
          <p:nvPr>
            <p:ph type="body" idx="1"/>
          </p:nvPr>
        </p:nvSpPr>
        <p:spPr>
          <a:xfrm>
            <a:off x="2600094" y="2385135"/>
            <a:ext cx="19183812" cy="10800439"/>
          </a:xfrm>
          <a:prstGeom prst="rect">
            <a:avLst/>
          </a:prstGeom>
        </p:spPr>
        <p:txBody>
          <a:bodyPr>
            <a:noAutofit/>
          </a:bodyPr>
          <a:lstStyle/>
          <a:p>
            <a:pPr marL="1139825" indent="-1139825" algn="just">
              <a:lnSpc>
                <a:spcPct val="90000"/>
              </a:lnSpc>
              <a:defRPr sz="6600">
                <a:effectLst/>
              </a:defRPr>
            </a:pPr>
            <a:r>
              <a:t>To indicate the </a:t>
            </a:r>
            <a:r>
              <a:rPr>
                <a:solidFill>
                  <a:srgbClr val="0000FF"/>
                </a:solidFill>
              </a:rPr>
              <a:t>precision</a:t>
            </a:r>
            <a:r>
              <a:t> of the measurement, the </a:t>
            </a:r>
            <a:r>
              <a:rPr>
                <a:solidFill>
                  <a:srgbClr val="0000FF"/>
                </a:solidFill>
              </a:rPr>
              <a:t>value recorded</a:t>
            </a:r>
            <a:r>
              <a:t> should use </a:t>
            </a:r>
            <a:r>
              <a:rPr>
                <a:solidFill>
                  <a:srgbClr val="0000FF"/>
                </a:solidFill>
              </a:rPr>
              <a:t>all the digits known with certainty</a:t>
            </a:r>
            <a:r>
              <a:t> </a:t>
            </a:r>
            <a:r>
              <a:rPr i="1"/>
              <a:t>plus</a:t>
            </a:r>
            <a:r>
              <a:t> </a:t>
            </a:r>
            <a:r>
              <a:rPr>
                <a:solidFill>
                  <a:srgbClr val="0000FF"/>
                </a:solidFill>
              </a:rPr>
              <a:t>one additional estimated digit</a:t>
            </a:r>
            <a:r>
              <a:t> ("doubtful digit") that usually is considered </a:t>
            </a:r>
            <a:r>
              <a:rPr i="1">
                <a:solidFill>
                  <a:srgbClr val="0000FF"/>
                </a:solidFill>
              </a:rPr>
              <a:t>uncertain</a:t>
            </a:r>
            <a:r>
              <a:t> by plus or minus 1 (</a:t>
            </a:r>
            <a:r>
              <a:rPr u="sng">
                <a:solidFill>
                  <a:srgbClr val="FF3300"/>
                </a:solidFill>
              </a:rPr>
              <a:t>+</a:t>
            </a:r>
            <a:r>
              <a:rPr>
                <a:solidFill>
                  <a:srgbClr val="FF3300"/>
                </a:solidFill>
              </a:rPr>
              <a:t> 1</a:t>
            </a:r>
            <a:r>
              <a:t>)  </a:t>
            </a:r>
          </a:p>
          <a:p>
            <a:pPr marL="1139825" indent="-1139825" algn="just">
              <a:lnSpc>
                <a:spcPct val="90000"/>
              </a:lnSpc>
              <a:defRPr sz="6600">
                <a:effectLst/>
              </a:defRPr>
            </a:pPr>
            <a:r>
              <a:t>The total number of digits used to express such a measurement is called the </a:t>
            </a:r>
            <a:r>
              <a:rPr>
                <a:solidFill>
                  <a:srgbClr val="FF3300"/>
                </a:solidFill>
              </a:rPr>
              <a:t>number of </a:t>
            </a:r>
            <a:r>
              <a:rPr b="1" i="1">
                <a:solidFill>
                  <a:srgbClr val="FF3300"/>
                </a:solidFill>
              </a:rPr>
              <a:t>significant figures</a:t>
            </a:r>
            <a:r>
              <a:t>.</a:t>
            </a:r>
          </a:p>
          <a:p>
            <a:pPr marL="1139825" indent="-1139825" algn="just">
              <a:lnSpc>
                <a:spcPct val="90000"/>
              </a:lnSpc>
              <a:defRPr i="1" sz="6600">
                <a:effectLst/>
              </a:defRPr>
            </a:pPr>
            <a:r>
              <a:t>Example: </a:t>
            </a:r>
            <a:r>
              <a:rPr i="0"/>
              <a:t>The quantity </a:t>
            </a:r>
            <a:r>
              <a:rPr i="0">
                <a:solidFill>
                  <a:srgbClr val="0000FF"/>
                </a:solidFill>
              </a:rPr>
              <a:t>65.07 g</a:t>
            </a:r>
            <a:r>
              <a:rPr i="0"/>
              <a:t> has </a:t>
            </a:r>
            <a:r>
              <a:rPr i="0">
                <a:solidFill>
                  <a:srgbClr val="0000FF"/>
                </a:solidFill>
              </a:rPr>
              <a:t>four</a:t>
            </a:r>
            <a:r>
              <a:rPr i="0"/>
              <a:t> significant figures and </a:t>
            </a:r>
            <a:r>
              <a:rPr i="0">
                <a:solidFill>
                  <a:srgbClr val="0000FF"/>
                </a:solidFill>
              </a:rPr>
              <a:t>7</a:t>
            </a:r>
            <a:r>
              <a:rPr i="0"/>
              <a:t> is the "doubtful digit"</a:t>
            </a:r>
          </a:p>
        </p:txBody>
      </p:sp>
      <p:sp>
        <p:nvSpPr>
          <p:cNvPr id="161" name="Rectangle 7"/>
          <p:cNvSpPr txBox="1"/>
          <p:nvPr>
            <p:ph type="title"/>
          </p:nvPr>
        </p:nvSpPr>
        <p:spPr>
          <a:xfrm>
            <a:off x="-487196" y="-181727"/>
            <a:ext cx="16459201" cy="2187575"/>
          </a:xfrm>
          <a:prstGeom prst="rect">
            <a:avLst/>
          </a:prstGeom>
          <a:solidFill>
            <a:srgbClr val="FFFFFF"/>
          </a:solidFill>
        </p:spPr>
        <p:txBody>
          <a:bodyPr/>
          <a:lstStyle>
            <a:lvl1pPr>
              <a:defRPr sz="7000"/>
            </a:lvl1pPr>
          </a:lstStyle>
          <a:p>
            <a:pPr>
              <a:defRPr>
                <a:effectLst/>
              </a:defRPr>
            </a:pPr>
            <a:r>
              <a:t>Measurement and Significant Figures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0">
                                            <p:txEl>
                                              <p:pRg st="1" end="1"/>
                                            </p:txEl>
                                          </p:spTgt>
                                        </p:tgtEl>
                                        <p:attrNameLst>
                                          <p:attrName>style.visibility</p:attrName>
                                        </p:attrNameLst>
                                      </p:cBhvr>
                                      <p:to>
                                        <p:strVal val="visible"/>
                                      </p:to>
                                    </p:set>
                                    <p:anim calcmode="lin" valueType="num">
                                      <p:cBhvr>
                                        <p:cTn id="7" dur="500" fill="hold"/>
                                        <p:tgtEl>
                                          <p:spTgt spid="160">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1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1" fill="hold">
                                  <p:stCondLst>
                                    <p:cond delay="0"/>
                                  </p:stCondLst>
                                  <p:iterate type="el" backwards="0">
                                    <p:tmAbs val="0"/>
                                  </p:iterate>
                                  <p:childTnLst>
                                    <p:set>
                                      <p:cBhvr>
                                        <p:cTn id="12" fill="hold"/>
                                        <p:tgtEl>
                                          <p:spTgt spid="160">
                                            <p:txEl>
                                              <p:pRg st="2" end="2"/>
                                            </p:txEl>
                                          </p:spTgt>
                                        </p:tgtEl>
                                        <p:attrNameLst>
                                          <p:attrName>style.visibility</p:attrName>
                                        </p:attrNameLst>
                                      </p:cBhvr>
                                      <p:to>
                                        <p:strVal val="visible"/>
                                      </p:to>
                                    </p:set>
                                    <p:anim calcmode="lin" valueType="num">
                                      <p:cBhvr>
                                        <p:cTn id="13" dur="500" fill="hold"/>
                                        <p:tgtEl>
                                          <p:spTgt spid="160">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1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Object 7" descr="Object 7"/>
          <p:cNvPicPr>
            <a:picLocks noChangeAspect="1"/>
          </p:cNvPicPr>
          <p:nvPr/>
        </p:nvPicPr>
        <p:blipFill>
          <a:blip r:embed="rId2">
            <a:extLst/>
          </a:blip>
          <a:stretch>
            <a:fillRect/>
          </a:stretch>
        </p:blipFill>
        <p:spPr>
          <a:xfrm>
            <a:off x="1628273" y="1828799"/>
            <a:ext cx="19148345" cy="10696380"/>
          </a:xfrm>
          <a:prstGeom prst="rect">
            <a:avLst/>
          </a:prstGeom>
          <a:ln w="12700">
            <a:miter lim="400000"/>
          </a:ln>
        </p:spPr>
      </p:pic>
      <p:sp>
        <p:nvSpPr>
          <p:cNvPr id="164" name="Measurement and Significant Figures"/>
          <p:cNvSpPr txBox="1"/>
          <p:nvPr>
            <p:ph type="title"/>
          </p:nvPr>
        </p:nvSpPr>
        <p:spPr>
          <a:xfrm>
            <a:off x="-487196" y="-181727"/>
            <a:ext cx="16459201" cy="2187575"/>
          </a:xfrm>
          <a:prstGeom prst="rect">
            <a:avLst/>
          </a:prstGeom>
          <a:solidFill>
            <a:srgbClr val="FFFFFF"/>
          </a:solidFill>
        </p:spPr>
        <p:txBody>
          <a:bodyPr/>
          <a:lstStyle>
            <a:lvl1pPr>
              <a:defRPr sz="7400">
                <a:latin typeface="Tribune"/>
                <a:ea typeface="Tribune"/>
                <a:cs typeface="Tribune"/>
                <a:sym typeface="Tribune"/>
              </a:defRPr>
            </a:lvl1pPr>
          </a:lstStyle>
          <a:p>
            <a:pPr>
              <a:defRPr>
                <a:effectLst/>
              </a:defRPr>
            </a:pPr>
            <a:r>
              <a:t>Measurement and Significant Figures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Rectangle 3"/>
          <p:cNvSpPr txBox="1"/>
          <p:nvPr>
            <p:ph type="body" idx="1"/>
          </p:nvPr>
        </p:nvSpPr>
        <p:spPr>
          <a:xfrm>
            <a:off x="1913292" y="2178447"/>
            <a:ext cx="18203508" cy="10927953"/>
          </a:xfrm>
          <a:prstGeom prst="rect">
            <a:avLst/>
          </a:prstGeom>
        </p:spPr>
        <p:txBody>
          <a:bodyPr/>
          <a:lstStyle/>
          <a:p>
            <a:pPr marL="1219200" indent="-1219200" algn="just">
              <a:lnSpc>
                <a:spcPct val="90000"/>
              </a:lnSpc>
              <a:spcBef>
                <a:spcPts val="1400"/>
              </a:spcBef>
              <a:defRPr sz="6400">
                <a:effectLst/>
              </a:defRPr>
            </a:pPr>
            <a:r>
              <a:t>1.	Zeroes in the middle of a number are </a:t>
            </a:r>
            <a:r>
              <a:rPr>
                <a:solidFill>
                  <a:srgbClr val="0000FF"/>
                </a:solidFill>
              </a:rPr>
              <a:t>significant</a:t>
            </a:r>
            <a:r>
              <a:t>. </a:t>
            </a:r>
            <a:r>
              <a:rPr>
                <a:solidFill>
                  <a:srgbClr val="FF3300"/>
                </a:solidFill>
              </a:rPr>
              <a:t>69.08 g</a:t>
            </a:r>
            <a:r>
              <a:t>  has </a:t>
            </a:r>
            <a:r>
              <a:rPr>
                <a:solidFill>
                  <a:srgbClr val="FF3300"/>
                </a:solidFill>
              </a:rPr>
              <a:t>four</a:t>
            </a:r>
            <a:r>
              <a:t> significant figures, 6, 9, 0, and 8.</a:t>
            </a:r>
          </a:p>
          <a:p>
            <a:pPr marL="1219200" indent="-1219200" algn="just">
              <a:lnSpc>
                <a:spcPct val="90000"/>
              </a:lnSpc>
              <a:spcBef>
                <a:spcPts val="1400"/>
              </a:spcBef>
              <a:defRPr sz="6400">
                <a:effectLst/>
              </a:defRPr>
            </a:pPr>
            <a:r>
              <a:t>2.	Zeroes at the beginning of a number are </a:t>
            </a:r>
            <a:r>
              <a:rPr>
                <a:solidFill>
                  <a:srgbClr val="0000FF"/>
                </a:solidFill>
              </a:rPr>
              <a:t>not significant</a:t>
            </a:r>
            <a:r>
              <a:t>.  </a:t>
            </a:r>
            <a:r>
              <a:rPr>
                <a:solidFill>
                  <a:srgbClr val="FF3300"/>
                </a:solidFill>
              </a:rPr>
              <a:t>0.0089 g</a:t>
            </a:r>
            <a:r>
              <a:t> has </a:t>
            </a:r>
            <a:r>
              <a:rPr>
                <a:solidFill>
                  <a:srgbClr val="FF3300"/>
                </a:solidFill>
              </a:rPr>
              <a:t>two</a:t>
            </a:r>
            <a:r>
              <a:t> significant figure, 8 and 9.</a:t>
            </a:r>
          </a:p>
          <a:p>
            <a:pPr marL="1219200" indent="-1219200" algn="just">
              <a:lnSpc>
                <a:spcPct val="90000"/>
              </a:lnSpc>
              <a:spcBef>
                <a:spcPts val="1400"/>
              </a:spcBef>
              <a:defRPr sz="6400">
                <a:effectLst/>
              </a:defRPr>
            </a:pPr>
            <a:r>
              <a:t>3.	Zeroes at the end of a number and after the decimal points are </a:t>
            </a:r>
            <a:r>
              <a:rPr>
                <a:solidFill>
                  <a:srgbClr val="0000FF"/>
                </a:solidFill>
              </a:rPr>
              <a:t>significant</a:t>
            </a:r>
            <a:r>
              <a:t>.  </a:t>
            </a:r>
            <a:r>
              <a:rPr>
                <a:solidFill>
                  <a:srgbClr val="FF3300"/>
                </a:solidFill>
              </a:rPr>
              <a:t>2.50 g</a:t>
            </a:r>
            <a:r>
              <a:t> has </a:t>
            </a:r>
            <a:r>
              <a:rPr>
                <a:solidFill>
                  <a:srgbClr val="FF3300"/>
                </a:solidFill>
              </a:rPr>
              <a:t>three</a:t>
            </a:r>
            <a:r>
              <a:t> significant figures 2, 5, and 0.  </a:t>
            </a:r>
            <a:r>
              <a:rPr>
                <a:solidFill>
                  <a:srgbClr val="FF3300"/>
                </a:solidFill>
              </a:rPr>
              <a:t>25.00 m</a:t>
            </a:r>
            <a:r>
              <a:t> has </a:t>
            </a:r>
            <a:r>
              <a:rPr>
                <a:solidFill>
                  <a:srgbClr val="FF3300"/>
                </a:solidFill>
              </a:rPr>
              <a:t>four</a:t>
            </a:r>
            <a:r>
              <a:t> significant figures 2, 5, 0, and 0.</a:t>
            </a:r>
          </a:p>
        </p:txBody>
      </p:sp>
      <p:sp>
        <p:nvSpPr>
          <p:cNvPr id="167" name="Rectangle 5"/>
          <p:cNvSpPr txBox="1"/>
          <p:nvPr>
            <p:ph type="title"/>
          </p:nvPr>
        </p:nvSpPr>
        <p:spPr>
          <a:xfrm>
            <a:off x="324935" y="-33338"/>
            <a:ext cx="16764001" cy="2187577"/>
          </a:xfrm>
          <a:prstGeom prst="rect">
            <a:avLst/>
          </a:prstGeom>
          <a:solidFill>
            <a:srgbClr val="FFFFFF"/>
          </a:solidFill>
        </p:spPr>
        <p:txBody>
          <a:bodyPr/>
          <a:lstStyle>
            <a:lvl1pPr>
              <a:defRPr sz="7400">
                <a:latin typeface="Tribune"/>
                <a:ea typeface="Tribune"/>
                <a:cs typeface="Tribune"/>
                <a:sym typeface="Tribune"/>
              </a:defRPr>
            </a:lvl1pPr>
          </a:lstStyle>
          <a:p>
            <a:pPr>
              <a:defRPr>
                <a:effectLst/>
              </a:defRPr>
            </a:pPr>
            <a:r>
              <a:t>Rules for Determining Significant Figures</a:t>
            </a:r>
          </a:p>
        </p:txBody>
      </p:sp>
      <p:sp>
        <p:nvSpPr>
          <p:cNvPr id="168" name="Significant Figures often abbreviated as &quot;sig figs&quot;"/>
          <p:cNvSpPr txBox="1"/>
          <p:nvPr/>
        </p:nvSpPr>
        <p:spPr>
          <a:xfrm>
            <a:off x="10807965" y="12809667"/>
            <a:ext cx="13357464" cy="815718"/>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sz="4800"/>
            </a:lvl1pPr>
          </a:lstStyle>
          <a:p>
            <a:pPr/>
            <a:r>
              <a:t>Significant Figures often abbreviated as "sig figs"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6">
                                            <p:txEl>
                                              <p:pRg st="1" end="1"/>
                                            </p:txEl>
                                          </p:spTgt>
                                        </p:tgtEl>
                                        <p:attrNameLst>
                                          <p:attrName>style.visibility</p:attrName>
                                        </p:attrNameLst>
                                      </p:cBhvr>
                                      <p:to>
                                        <p:strVal val="visible"/>
                                      </p:to>
                                    </p:set>
                                    <p:anim calcmode="lin" valueType="num">
                                      <p:cBhvr>
                                        <p:cTn id="7" dur="500" fill="hold"/>
                                        <p:tgtEl>
                                          <p:spTgt spid="166">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1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1" fill="hold">
                                  <p:stCondLst>
                                    <p:cond delay="0"/>
                                  </p:stCondLst>
                                  <p:iterate type="el" backwards="0">
                                    <p:tmAbs val="0"/>
                                  </p:iterate>
                                  <p:childTnLst>
                                    <p:set>
                                      <p:cBhvr>
                                        <p:cTn id="12" fill="hold"/>
                                        <p:tgtEl>
                                          <p:spTgt spid="166">
                                            <p:txEl>
                                              <p:pRg st="2" end="2"/>
                                            </p:txEl>
                                          </p:spTgt>
                                        </p:tgtEl>
                                        <p:attrNameLst>
                                          <p:attrName>style.visibility</p:attrName>
                                        </p:attrNameLst>
                                      </p:cBhvr>
                                      <p:to>
                                        <p:strVal val="visible"/>
                                      </p:to>
                                    </p:set>
                                    <p:anim calcmode="lin" valueType="num">
                                      <p:cBhvr>
                                        <p:cTn id="13" dur="500" fill="hold"/>
                                        <p:tgtEl>
                                          <p:spTgt spid="166">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16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ctangle 3"/>
          <p:cNvSpPr txBox="1"/>
          <p:nvPr>
            <p:ph type="body" idx="1"/>
          </p:nvPr>
        </p:nvSpPr>
        <p:spPr>
          <a:xfrm>
            <a:off x="1467852" y="1753038"/>
            <a:ext cx="17325224" cy="11452288"/>
          </a:xfrm>
          <a:prstGeom prst="rect">
            <a:avLst/>
          </a:prstGeom>
        </p:spPr>
        <p:txBody>
          <a:bodyPr/>
          <a:lstStyle/>
          <a:p>
            <a:pPr marL="914400" indent="-914400" algn="just">
              <a:defRPr sz="6400">
                <a:effectLst/>
              </a:defRPr>
            </a:pPr>
          </a:p>
          <a:p>
            <a:pPr marL="914400" indent="-914400" algn="just">
              <a:spcBef>
                <a:spcPts val="1400"/>
              </a:spcBef>
              <a:defRPr sz="6400">
                <a:effectLst/>
              </a:defRPr>
            </a:pPr>
            <a:r>
              <a:t>4.	 Zeroes at the end of a number and before an implied decimal points </a:t>
            </a:r>
            <a:r>
              <a:rPr>
                <a:solidFill>
                  <a:srgbClr val="0000FF"/>
                </a:solidFill>
              </a:rPr>
              <a:t>may or may not be significant</a:t>
            </a:r>
            <a:r>
              <a:t>. </a:t>
            </a:r>
            <a:r>
              <a:rPr>
                <a:solidFill>
                  <a:srgbClr val="FF3300"/>
                </a:solidFill>
              </a:rPr>
              <a:t>1500 kg</a:t>
            </a:r>
            <a:r>
              <a:t> may have two, three, or four significant figures.  Zeroes here may be part of the measurements or for simply to locate the unwritten decimal point.</a:t>
            </a:r>
          </a:p>
        </p:txBody>
      </p:sp>
      <p:pic>
        <p:nvPicPr>
          <p:cNvPr id="171" name="images.jpeg" descr="images.jpeg"/>
          <p:cNvPicPr>
            <a:picLocks noChangeAspect="1"/>
          </p:cNvPicPr>
          <p:nvPr/>
        </p:nvPicPr>
        <p:blipFill>
          <a:blip r:embed="rId2">
            <a:extLst/>
          </a:blip>
          <a:stretch>
            <a:fillRect/>
          </a:stretch>
        </p:blipFill>
        <p:spPr>
          <a:xfrm>
            <a:off x="16964011" y="8115056"/>
            <a:ext cx="7453924" cy="5583249"/>
          </a:xfrm>
          <a:prstGeom prst="rect">
            <a:avLst/>
          </a:prstGeom>
          <a:ln w="12700">
            <a:miter lim="400000"/>
          </a:ln>
        </p:spPr>
      </p:pic>
      <p:sp>
        <p:nvSpPr>
          <p:cNvPr id="172" name="Rectangle 6"/>
          <p:cNvSpPr txBox="1"/>
          <p:nvPr>
            <p:ph type="title"/>
          </p:nvPr>
        </p:nvSpPr>
        <p:spPr>
          <a:xfrm>
            <a:off x="324935" y="-33338"/>
            <a:ext cx="16764001" cy="2187577"/>
          </a:xfrm>
          <a:prstGeom prst="rect">
            <a:avLst/>
          </a:prstGeom>
          <a:solidFill>
            <a:srgbClr val="FFFFFF"/>
          </a:solidFill>
        </p:spPr>
        <p:txBody>
          <a:bodyPr/>
          <a:lstStyle>
            <a:lvl1pPr>
              <a:defRPr sz="7000"/>
            </a:lvl1pPr>
          </a:lstStyle>
          <a:p>
            <a:pPr>
              <a:defRPr>
                <a:effectLst/>
              </a:defRPr>
            </a:pPr>
            <a:r>
              <a:t>Rules for Determining Significant Figures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Rectangle 4"/>
          <p:cNvSpPr txBox="1"/>
          <p:nvPr/>
        </p:nvSpPr>
        <p:spPr>
          <a:xfrm>
            <a:off x="9235440" y="2895600"/>
            <a:ext cx="10485120" cy="6775552"/>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marL="914400" indent="-914400">
              <a:lnSpc>
                <a:spcPct val="110000"/>
              </a:lnSpc>
              <a:defRPr b="1" sz="5200"/>
            </a:pPr>
            <a:r>
              <a:t>Five sig. figs. (9, 4, 0, 7, 2)</a:t>
            </a:r>
          </a:p>
          <a:p>
            <a:pPr marL="914400" indent="-914400">
              <a:lnSpc>
                <a:spcPct val="110000"/>
              </a:lnSpc>
              <a:defRPr b="1" sz="5200"/>
            </a:pPr>
            <a:r>
              <a:t>Three sig. figs. (8, 3, 4)</a:t>
            </a:r>
          </a:p>
          <a:p>
            <a:pPr marL="914400" indent="-914400">
              <a:lnSpc>
                <a:spcPct val="110000"/>
              </a:lnSpc>
              <a:defRPr b="1" sz="5200"/>
            </a:pPr>
            <a:r>
              <a:t>Four sig. figs. ( 2, 9, 0, 7)</a:t>
            </a:r>
          </a:p>
          <a:p>
            <a:pPr marL="914400" indent="-914400">
              <a:lnSpc>
                <a:spcPct val="110000"/>
              </a:lnSpc>
              <a:defRPr b="1" sz="5200"/>
            </a:pPr>
            <a:r>
              <a:t>Six sig. figs, (1, 3, 8, 2, 0, 0)</a:t>
            </a:r>
          </a:p>
          <a:p>
            <a:pPr marL="914400" indent="-914400">
              <a:lnSpc>
                <a:spcPct val="110000"/>
              </a:lnSpc>
              <a:defRPr b="1" sz="5200"/>
            </a:pPr>
            <a:r>
              <a:t>Anywhere from two (2, 3) to 		five (2, 3, 0, 0, 0)</a:t>
            </a:r>
          </a:p>
          <a:p>
            <a:pPr marL="914400" indent="-914400">
              <a:lnSpc>
                <a:spcPct val="110000"/>
              </a:lnSpc>
              <a:defRPr b="1" sz="5200"/>
            </a:pPr>
          </a:p>
          <a:p>
            <a:pPr marL="914400" indent="-914400">
              <a:lnSpc>
                <a:spcPct val="110000"/>
              </a:lnSpc>
              <a:defRPr b="1" sz="5200"/>
            </a:pPr>
            <a:r>
              <a:t>Five sig. figs (2, 3, 0, 0, 0)</a:t>
            </a:r>
          </a:p>
        </p:txBody>
      </p:sp>
      <p:sp>
        <p:nvSpPr>
          <p:cNvPr id="175" name="Rectangle 11"/>
          <p:cNvSpPr txBox="1"/>
          <p:nvPr/>
        </p:nvSpPr>
        <p:spPr>
          <a:xfrm>
            <a:off x="3869689" y="3810000"/>
            <a:ext cx="15514323" cy="923276"/>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marL="914400" indent="-914400">
              <a:lnSpc>
                <a:spcPct val="110000"/>
              </a:lnSpc>
              <a:defRPr b="1" sz="5200"/>
            </a:lvl1pPr>
          </a:lstStyle>
          <a:p>
            <a:pPr/>
            <a:r>
              <a:t>0.0834 cm</a:t>
            </a:r>
          </a:p>
        </p:txBody>
      </p:sp>
      <p:sp>
        <p:nvSpPr>
          <p:cNvPr id="176" name="Rectangle 12"/>
          <p:cNvSpPr txBox="1"/>
          <p:nvPr/>
        </p:nvSpPr>
        <p:spPr>
          <a:xfrm>
            <a:off x="3869689" y="4876799"/>
            <a:ext cx="15514323" cy="923276"/>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marL="914400" indent="-914400">
              <a:lnSpc>
                <a:spcPct val="110000"/>
              </a:lnSpc>
              <a:defRPr b="1" sz="5200"/>
            </a:lvl1pPr>
          </a:lstStyle>
          <a:p>
            <a:pPr/>
            <a:r>
              <a:t>0.02907 mL</a:t>
            </a:r>
          </a:p>
        </p:txBody>
      </p:sp>
      <p:sp>
        <p:nvSpPr>
          <p:cNvPr id="177" name="Rectangle 13"/>
          <p:cNvSpPr txBox="1"/>
          <p:nvPr/>
        </p:nvSpPr>
        <p:spPr>
          <a:xfrm>
            <a:off x="3869689" y="5638800"/>
            <a:ext cx="4693922" cy="923276"/>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marL="914400" indent="-914400">
              <a:lnSpc>
                <a:spcPct val="110000"/>
              </a:lnSpc>
              <a:defRPr b="1" sz="5200"/>
            </a:lvl1pPr>
          </a:lstStyle>
          <a:p>
            <a:pPr/>
            <a:r>
              <a:t>138.200 m</a:t>
            </a:r>
          </a:p>
        </p:txBody>
      </p:sp>
      <p:sp>
        <p:nvSpPr>
          <p:cNvPr id="178" name="Rectangle 14"/>
          <p:cNvSpPr txBox="1"/>
          <p:nvPr/>
        </p:nvSpPr>
        <p:spPr>
          <a:xfrm>
            <a:off x="3869689" y="6553200"/>
            <a:ext cx="6522721" cy="923276"/>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marL="914400" indent="-914400">
              <a:lnSpc>
                <a:spcPct val="110000"/>
              </a:lnSpc>
              <a:defRPr b="1" sz="5200"/>
            </a:lvl1pPr>
          </a:lstStyle>
          <a:p>
            <a:pPr/>
            <a:r>
              <a:t>23,000 kg</a:t>
            </a:r>
          </a:p>
        </p:txBody>
      </p:sp>
      <p:sp>
        <p:nvSpPr>
          <p:cNvPr id="179" name="Rectangle 15"/>
          <p:cNvSpPr txBox="1"/>
          <p:nvPr/>
        </p:nvSpPr>
        <p:spPr>
          <a:xfrm>
            <a:off x="3869689" y="8686800"/>
            <a:ext cx="15514323" cy="923276"/>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lvl1pPr marL="914400" indent="-914400">
              <a:lnSpc>
                <a:spcPct val="110000"/>
              </a:lnSpc>
              <a:defRPr b="1" sz="5200"/>
            </a:lvl1pPr>
          </a:lstStyle>
          <a:p>
            <a:pPr/>
            <a:r>
              <a:t>23,000. kg</a:t>
            </a:r>
          </a:p>
        </p:txBody>
      </p:sp>
      <p:sp>
        <p:nvSpPr>
          <p:cNvPr id="180" name="Text Box 17"/>
          <p:cNvSpPr txBox="1"/>
          <p:nvPr/>
        </p:nvSpPr>
        <p:spPr>
          <a:xfrm>
            <a:off x="3869689" y="2873375"/>
            <a:ext cx="2802355" cy="923276"/>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defRPr b="1" sz="5200">
                <a:effectLst>
                  <a:outerShdw sx="100000" sy="100000" kx="0" ky="0" algn="b" rotWithShape="0" blurRad="38100" dist="38100" dir="2700000">
                    <a:srgbClr val="DDDDDD"/>
                  </a:outerShdw>
                </a:effectLst>
              </a:defRPr>
            </a:lvl1pPr>
          </a:lstStyle>
          <a:p>
            <a:pPr/>
            <a:r>
              <a:t>94.072 g</a:t>
            </a:r>
          </a:p>
        </p:txBody>
      </p:sp>
      <p:sp>
        <p:nvSpPr>
          <p:cNvPr id="181" name="Rectangle 3"/>
          <p:cNvSpPr txBox="1"/>
          <p:nvPr>
            <p:ph type="title"/>
          </p:nvPr>
        </p:nvSpPr>
        <p:spPr>
          <a:xfrm>
            <a:off x="1624597" y="417454"/>
            <a:ext cx="21626659" cy="2187577"/>
          </a:xfrm>
          <a:prstGeom prst="rect">
            <a:avLst/>
          </a:prstGeom>
          <a:solidFill>
            <a:srgbClr val="FFFFFF"/>
          </a:solidFill>
        </p:spPr>
        <p:txBody>
          <a:bodyPr>
            <a:noAutofit/>
          </a:bodyPr>
          <a:lstStyle>
            <a:lvl1pPr>
              <a:defRPr sz="7800"/>
            </a:lvl1pPr>
          </a:lstStyle>
          <a:p>
            <a:pPr>
              <a:defRPr>
                <a:effectLst/>
              </a:defRPr>
            </a:pPr>
            <a:r>
              <a:t>Test Yourself: How Many Significant Figures?</a:t>
            </a:r>
          </a:p>
        </p:txBody>
      </p:sp>
      <p:sp>
        <p:nvSpPr>
          <p:cNvPr id="182" name="Rectangle"/>
          <p:cNvSpPr/>
          <p:nvPr/>
        </p:nvSpPr>
        <p:spPr>
          <a:xfrm>
            <a:off x="8985405" y="2655838"/>
            <a:ext cx="10649676" cy="1103355"/>
          </a:xfrm>
          <a:prstGeom prst="rect">
            <a:avLst/>
          </a:prstGeom>
          <a:solidFill>
            <a:srgbClr val="FFFFFF"/>
          </a:solidFill>
          <a:ln w="12700">
            <a:miter lim="400000"/>
          </a:ln>
        </p:spPr>
        <p:txBody>
          <a:bodyPr lIns="68580" tIns="68580" rIns="68580" bIns="68580"/>
          <a:lstStyle/>
          <a:p>
            <a:pPr/>
          </a:p>
        </p:txBody>
      </p:sp>
      <p:sp>
        <p:nvSpPr>
          <p:cNvPr id="183" name="Rectangle"/>
          <p:cNvSpPr/>
          <p:nvPr/>
        </p:nvSpPr>
        <p:spPr>
          <a:xfrm>
            <a:off x="8985405" y="3802006"/>
            <a:ext cx="10649676" cy="944618"/>
          </a:xfrm>
          <a:prstGeom prst="rect">
            <a:avLst/>
          </a:prstGeom>
          <a:solidFill>
            <a:srgbClr val="FFFFFF"/>
          </a:solidFill>
          <a:ln w="12700">
            <a:miter lim="400000"/>
          </a:ln>
        </p:spPr>
        <p:txBody>
          <a:bodyPr lIns="68580" tIns="68580" rIns="68580" bIns="68580"/>
          <a:lstStyle/>
          <a:p>
            <a:pPr/>
          </a:p>
        </p:txBody>
      </p:sp>
      <p:sp>
        <p:nvSpPr>
          <p:cNvPr id="184" name="Rectangle"/>
          <p:cNvSpPr/>
          <p:nvPr/>
        </p:nvSpPr>
        <p:spPr>
          <a:xfrm>
            <a:off x="8985405" y="4683887"/>
            <a:ext cx="10649676" cy="845318"/>
          </a:xfrm>
          <a:prstGeom prst="rect">
            <a:avLst/>
          </a:prstGeom>
          <a:solidFill>
            <a:srgbClr val="FFFFFF"/>
          </a:solidFill>
          <a:ln w="12700">
            <a:miter lim="400000"/>
          </a:ln>
        </p:spPr>
        <p:txBody>
          <a:bodyPr lIns="68580" tIns="68580" rIns="68580" bIns="68580"/>
          <a:lstStyle/>
          <a:p>
            <a:pPr/>
          </a:p>
        </p:txBody>
      </p:sp>
      <p:sp>
        <p:nvSpPr>
          <p:cNvPr id="185" name="Rectangle"/>
          <p:cNvSpPr/>
          <p:nvPr/>
        </p:nvSpPr>
        <p:spPr>
          <a:xfrm>
            <a:off x="9153162" y="5618543"/>
            <a:ext cx="10649676" cy="845318"/>
          </a:xfrm>
          <a:prstGeom prst="rect">
            <a:avLst/>
          </a:prstGeom>
          <a:solidFill>
            <a:srgbClr val="FFFFFF"/>
          </a:solidFill>
          <a:ln w="12700">
            <a:miter lim="400000"/>
          </a:ln>
        </p:spPr>
        <p:txBody>
          <a:bodyPr lIns="68580" tIns="68580" rIns="68580" bIns="68580"/>
          <a:lstStyle/>
          <a:p>
            <a:pPr/>
          </a:p>
        </p:txBody>
      </p:sp>
      <p:sp>
        <p:nvSpPr>
          <p:cNvPr id="186" name="Rectangle"/>
          <p:cNvSpPr/>
          <p:nvPr/>
        </p:nvSpPr>
        <p:spPr>
          <a:xfrm>
            <a:off x="8985405" y="6435341"/>
            <a:ext cx="10649676" cy="1621548"/>
          </a:xfrm>
          <a:prstGeom prst="rect">
            <a:avLst/>
          </a:prstGeom>
          <a:solidFill>
            <a:srgbClr val="FFFFFF"/>
          </a:solidFill>
          <a:ln w="12700">
            <a:miter lim="400000"/>
          </a:ln>
        </p:spPr>
        <p:txBody>
          <a:bodyPr lIns="68580" tIns="68580" rIns="68580" bIns="68580"/>
          <a:lstStyle/>
          <a:p>
            <a:pPr/>
          </a:p>
        </p:txBody>
      </p:sp>
      <p:sp>
        <p:nvSpPr>
          <p:cNvPr id="187" name="Rectangle"/>
          <p:cNvSpPr/>
          <p:nvPr/>
        </p:nvSpPr>
        <p:spPr>
          <a:xfrm>
            <a:off x="9153162" y="8963025"/>
            <a:ext cx="10649676" cy="845318"/>
          </a:xfrm>
          <a:prstGeom prst="rect">
            <a:avLst/>
          </a:prstGeom>
          <a:solidFill>
            <a:srgbClr val="FFFFFF"/>
          </a:solidFill>
          <a:ln w="12700">
            <a:miter lim="400000"/>
          </a:ln>
        </p:spPr>
        <p:txBody>
          <a:bodyPr lIns="68580" tIns="68580" rIns="68580" bIns="68580"/>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18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18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18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18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xit" nodeType="clickEffect" presetSubtype="0" presetID="1" grpId="5" fill="hold">
                                  <p:stCondLst>
                                    <p:cond delay="0"/>
                                  </p:stCondLst>
                                  <p:iterate type="el" backwards="0">
                                    <p:tmAbs val="0"/>
                                  </p:iterate>
                                  <p:childTnLst>
                                    <p:set>
                                      <p:cBhvr>
                                        <p:cTn id="22" fill="hold">
                                          <p:stCondLst>
                                            <p:cond delay="0"/>
                                          </p:stCondLst>
                                        </p:cTn>
                                        <p:tgtEl>
                                          <p:spTgt spid="1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6" fill="hold">
                                  <p:stCondLst>
                                    <p:cond delay="0"/>
                                  </p:stCondLst>
                                  <p:iterate type="el" backwards="0">
                                    <p:tmAbs val="0"/>
                                  </p:iterate>
                                  <p:childTnLst>
                                    <p:set>
                                      <p:cBhvr>
                                        <p:cTn id="26" fill="hold">
                                          <p:stCondLst>
                                            <p:cond delay="0"/>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2"/>
      <p:bldP build="whole" bldLvl="1" animBg="1" rev="0" advAuto="0" spid="182" grpId="1"/>
      <p:bldP build="whole" bldLvl="1" animBg="1" rev="0" advAuto="0" spid="185" grpId="4"/>
      <p:bldP build="whole" bldLvl="1" animBg="1" rev="0" advAuto="0" spid="184" grpId="3"/>
      <p:bldP build="whole" bldLvl="1" animBg="1" rev="0" advAuto="0" spid="186" grpId="5"/>
      <p:bldP build="whole" bldLvl="1" animBg="1" rev="0" advAuto="0" spid="187" grpId="6"/>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15"/>
          <p:cNvSpPr txBox="1"/>
          <p:nvPr>
            <p:ph type="title"/>
          </p:nvPr>
        </p:nvSpPr>
        <p:spPr>
          <a:xfrm>
            <a:off x="10588030" y="74862"/>
            <a:ext cx="13355242" cy="2187577"/>
          </a:xfrm>
          <a:prstGeom prst="rect">
            <a:avLst/>
          </a:prstGeom>
          <a:solidFill>
            <a:srgbClr val="FFFFFF"/>
          </a:solidFill>
        </p:spPr>
        <p:txBody>
          <a:bodyPr>
            <a:noAutofit/>
          </a:bodyPr>
          <a:lstStyle>
            <a:lvl1pPr>
              <a:defRPr sz="7400"/>
            </a:lvl1pPr>
          </a:lstStyle>
          <a:p>
            <a:pPr>
              <a:defRPr>
                <a:effectLst/>
              </a:defRPr>
            </a:pPr>
            <a:r>
              <a:t>How Many Significant Figures?</a:t>
            </a:r>
          </a:p>
        </p:txBody>
      </p:sp>
      <p:sp>
        <p:nvSpPr>
          <p:cNvPr id="190" name="Line 17"/>
          <p:cNvSpPr/>
          <p:nvPr/>
        </p:nvSpPr>
        <p:spPr>
          <a:xfrm flipH="1">
            <a:off x="6984999" y="2054226"/>
            <a:ext cx="1" cy="9744075"/>
          </a:xfrm>
          <a:prstGeom prst="line">
            <a:avLst/>
          </a:prstGeom>
          <a:ln w="508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191" name="Line 18"/>
          <p:cNvSpPr/>
          <p:nvPr/>
        </p:nvSpPr>
        <p:spPr>
          <a:xfrm flipH="1">
            <a:off x="9315450" y="2054226"/>
            <a:ext cx="1" cy="9744075"/>
          </a:xfrm>
          <a:prstGeom prst="line">
            <a:avLst/>
          </a:prstGeom>
          <a:ln w="508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192" name="Line 19"/>
          <p:cNvSpPr/>
          <p:nvPr/>
        </p:nvSpPr>
        <p:spPr>
          <a:xfrm>
            <a:off x="7191375" y="3838576"/>
            <a:ext cx="1917701" cy="1"/>
          </a:xfrm>
          <a:prstGeom prst="line">
            <a:avLst/>
          </a:prstGeom>
          <a:ln w="508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193" name="Line 20"/>
          <p:cNvSpPr/>
          <p:nvPr/>
        </p:nvSpPr>
        <p:spPr>
          <a:xfrm>
            <a:off x="7258050" y="4908550"/>
            <a:ext cx="1235077" cy="0"/>
          </a:xfrm>
          <a:prstGeom prst="line">
            <a:avLst/>
          </a:prstGeom>
          <a:ln w="127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194" name="Line 21"/>
          <p:cNvSpPr/>
          <p:nvPr/>
        </p:nvSpPr>
        <p:spPr>
          <a:xfrm>
            <a:off x="7258050" y="5978526"/>
            <a:ext cx="1235077" cy="1"/>
          </a:xfrm>
          <a:prstGeom prst="line">
            <a:avLst/>
          </a:prstGeom>
          <a:ln w="127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195" name="Text Box 22"/>
          <p:cNvSpPr txBox="1"/>
          <p:nvPr/>
        </p:nvSpPr>
        <p:spPr>
          <a:xfrm>
            <a:off x="5695950" y="3244850"/>
            <a:ext cx="951936" cy="1091636"/>
          </a:xfrm>
          <a:prstGeom prst="rect">
            <a:avLst/>
          </a:prstGeom>
          <a:ln w="12700">
            <a:solidFill>
              <a:srgbClr val="000000"/>
            </a:solidFill>
            <a:miter/>
          </a:ln>
          <a:extLst>
            <a:ext uri="{C572A759-6A51-4108-AA02-DFA0A04FC94B}">
              <ma14:wrappingTextBoxFlag xmlns:ma14="http://schemas.microsoft.com/office/mac/drawingml/2011/main" val="1"/>
            </a:ext>
          </a:extLst>
        </p:spPr>
        <p:txBody>
          <a:bodyPr wrap="none" lIns="82267" tIns="82267" rIns="82267" bIns="82267">
            <a:spAutoFit/>
          </a:bodyPr>
          <a:lstStyle>
            <a:lvl1pPr defTabSz="1644650">
              <a:defRPr sz="6000">
                <a:latin typeface="Times Roman"/>
                <a:ea typeface="Times Roman"/>
                <a:cs typeface="Times Roman"/>
                <a:sym typeface="Times Roman"/>
              </a:defRPr>
            </a:lvl1pPr>
          </a:lstStyle>
          <a:p>
            <a:pPr/>
            <a:r>
              <a:t>35</a:t>
            </a:r>
          </a:p>
        </p:txBody>
      </p:sp>
      <p:sp>
        <p:nvSpPr>
          <p:cNvPr id="196" name="Text Box 23"/>
          <p:cNvSpPr txBox="1"/>
          <p:nvPr/>
        </p:nvSpPr>
        <p:spPr>
          <a:xfrm>
            <a:off x="5842000" y="8642350"/>
            <a:ext cx="951936" cy="1091636"/>
          </a:xfrm>
          <a:prstGeom prst="rect">
            <a:avLst/>
          </a:prstGeom>
          <a:ln w="12700">
            <a:solidFill>
              <a:srgbClr val="000000"/>
            </a:solidFill>
            <a:miter/>
          </a:ln>
          <a:extLst>
            <a:ext uri="{C572A759-6A51-4108-AA02-DFA0A04FC94B}">
              <ma14:wrappingTextBoxFlag xmlns:ma14="http://schemas.microsoft.com/office/mac/drawingml/2011/main" val="1"/>
            </a:ext>
          </a:extLst>
        </p:spPr>
        <p:txBody>
          <a:bodyPr wrap="none" lIns="82267" tIns="82267" rIns="82267" bIns="82267">
            <a:spAutoFit/>
          </a:bodyPr>
          <a:lstStyle>
            <a:lvl1pPr defTabSz="1644650">
              <a:defRPr sz="6000">
                <a:latin typeface="Times Roman"/>
                <a:ea typeface="Times Roman"/>
                <a:cs typeface="Times Roman"/>
                <a:sym typeface="Times Roman"/>
              </a:defRPr>
            </a:lvl1pPr>
          </a:lstStyle>
          <a:p>
            <a:pPr/>
            <a:r>
              <a:t>30</a:t>
            </a:r>
          </a:p>
        </p:txBody>
      </p:sp>
      <p:sp>
        <p:nvSpPr>
          <p:cNvPr id="197" name="Freeform 24"/>
          <p:cNvSpPr/>
          <p:nvPr/>
        </p:nvSpPr>
        <p:spPr>
          <a:xfrm>
            <a:off x="6985000" y="1644649"/>
            <a:ext cx="2330450" cy="1095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100"/>
                </a:moveTo>
                <a:lnTo>
                  <a:pt x="7624" y="21600"/>
                </a:lnTo>
                <a:lnTo>
                  <a:pt x="13976" y="0"/>
                </a:lnTo>
                <a:lnTo>
                  <a:pt x="21600" y="8100"/>
                </a:lnTo>
              </a:path>
            </a:pathLst>
          </a:custGeom>
          <a:ln w="12700">
            <a:solidFill>
              <a:srgbClr val="000000"/>
            </a:solidFill>
          </a:ln>
        </p:spPr>
        <p:txBody>
          <a:bodyPr tIns="91439" bIns="91439"/>
          <a:lstStyle/>
          <a:p>
            <a:pPr algn="ctr">
              <a:defRPr sz="3200">
                <a:latin typeface="Times New Roman"/>
                <a:ea typeface="Times New Roman"/>
                <a:cs typeface="Times New Roman"/>
                <a:sym typeface="Times New Roman"/>
              </a:defRPr>
            </a:pPr>
          </a:p>
        </p:txBody>
      </p:sp>
      <p:sp>
        <p:nvSpPr>
          <p:cNvPr id="198" name="Freeform 25"/>
          <p:cNvSpPr/>
          <p:nvPr/>
        </p:nvSpPr>
        <p:spPr>
          <a:xfrm>
            <a:off x="7715250" y="6584950"/>
            <a:ext cx="685801" cy="6584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lnTo>
                  <a:pt x="21600" y="19543"/>
                </a:lnTo>
              </a:path>
            </a:pathLst>
          </a:custGeom>
          <a:solidFill>
            <a:srgbClr val="FF6600"/>
          </a:solidFill>
          <a:ln w="12700">
            <a:solidFill>
              <a:srgbClr val="000000"/>
            </a:solidFill>
          </a:ln>
        </p:spPr>
        <p:txBody>
          <a:bodyPr tIns="91439" bIns="91439"/>
          <a:lstStyle/>
          <a:p>
            <a:pPr algn="ctr">
              <a:defRPr sz="3200">
                <a:latin typeface="Times New Roman"/>
                <a:ea typeface="Times New Roman"/>
                <a:cs typeface="Times New Roman"/>
                <a:sym typeface="Times New Roman"/>
              </a:defRPr>
            </a:pPr>
          </a:p>
        </p:txBody>
      </p:sp>
      <p:sp>
        <p:nvSpPr>
          <p:cNvPr id="199" name="Line 26"/>
          <p:cNvSpPr/>
          <p:nvPr/>
        </p:nvSpPr>
        <p:spPr>
          <a:xfrm>
            <a:off x="7191375" y="9191625"/>
            <a:ext cx="1917701" cy="0"/>
          </a:xfrm>
          <a:prstGeom prst="line">
            <a:avLst/>
          </a:prstGeom>
          <a:ln w="508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200" name="Line 27"/>
          <p:cNvSpPr/>
          <p:nvPr/>
        </p:nvSpPr>
        <p:spPr>
          <a:xfrm>
            <a:off x="7258050" y="7048500"/>
            <a:ext cx="1235077" cy="0"/>
          </a:xfrm>
          <a:prstGeom prst="line">
            <a:avLst/>
          </a:prstGeom>
          <a:ln w="127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201" name="Line 28"/>
          <p:cNvSpPr/>
          <p:nvPr/>
        </p:nvSpPr>
        <p:spPr>
          <a:xfrm>
            <a:off x="7258050" y="8118475"/>
            <a:ext cx="1235077" cy="1"/>
          </a:xfrm>
          <a:prstGeom prst="line">
            <a:avLst/>
          </a:prstGeom>
          <a:ln w="12700">
            <a:solidFill>
              <a:srgbClr val="000000"/>
            </a:solidFill>
          </a:ln>
        </p:spPr>
        <p:txBody>
          <a:bodyPr tIns="91439" bIns="91439" anchor="ctr"/>
          <a:lstStyle/>
          <a:p>
            <a:pPr algn="ctr">
              <a:defRPr sz="3200">
                <a:latin typeface="Times New Roman"/>
                <a:ea typeface="Times New Roman"/>
                <a:cs typeface="Times New Roman"/>
                <a:sym typeface="Times New Roman"/>
              </a:defRPr>
            </a:pPr>
          </a:p>
        </p:txBody>
      </p:sp>
      <p:sp>
        <p:nvSpPr>
          <p:cNvPr id="202" name="AutoShape 29"/>
          <p:cNvSpPr/>
          <p:nvPr/>
        </p:nvSpPr>
        <p:spPr>
          <a:xfrm>
            <a:off x="9753600" y="6578600"/>
            <a:ext cx="6111877" cy="299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397" y="0"/>
                  <a:pt x="10794" y="5400"/>
                  <a:pt x="10794" y="10800"/>
                </a:cubicBezTo>
                <a:cubicBezTo>
                  <a:pt x="10794" y="16200"/>
                  <a:pt x="16197" y="21600"/>
                  <a:pt x="21600" y="21600"/>
                </a:cubicBezTo>
              </a:path>
            </a:pathLst>
          </a:custGeom>
          <a:ln w="12700">
            <a:solidFill>
              <a:srgbClr val="000000"/>
            </a:solidFill>
            <a:headEnd type="stealth"/>
          </a:ln>
        </p:spPr>
        <p:txBody>
          <a:bodyPr tIns="91439" bIns="91439" anchor="ctr"/>
          <a:lstStyle/>
          <a:p>
            <a:pPr algn="ctr">
              <a:defRPr sz="3200">
                <a:latin typeface="Times New Roman"/>
                <a:ea typeface="Times New Roman"/>
                <a:cs typeface="Times New Roman"/>
                <a:sym typeface="Times New Roman"/>
              </a:defRPr>
            </a:pPr>
          </a:p>
        </p:txBody>
      </p:sp>
      <p:sp>
        <p:nvSpPr>
          <p:cNvPr id="203" name="Text Box 30"/>
          <p:cNvSpPr txBox="1"/>
          <p:nvPr/>
        </p:nvSpPr>
        <p:spPr>
          <a:xfrm>
            <a:off x="15865476" y="8994775"/>
            <a:ext cx="2285437" cy="1091637"/>
          </a:xfrm>
          <a:prstGeom prst="rect">
            <a:avLst/>
          </a:prstGeom>
          <a:ln w="12700">
            <a:solidFill>
              <a:srgbClr val="000000"/>
            </a:solidFill>
            <a:miter/>
          </a:ln>
          <a:extLst>
            <a:ext uri="{C572A759-6A51-4108-AA02-DFA0A04FC94B}">
              <ma14:wrappingTextBoxFlag xmlns:ma14="http://schemas.microsoft.com/office/mac/drawingml/2011/main" val="1"/>
            </a:ext>
          </a:extLst>
        </p:spPr>
        <p:txBody>
          <a:bodyPr wrap="none" lIns="82267" tIns="82267" rIns="82267" bIns="82267">
            <a:spAutoFit/>
          </a:bodyPr>
          <a:lstStyle>
            <a:lvl1pPr defTabSz="1644650">
              <a:defRPr sz="6000">
                <a:latin typeface="Times Roman"/>
                <a:ea typeface="Times Roman"/>
                <a:cs typeface="Times Roman"/>
                <a:sym typeface="Times Roman"/>
              </a:defRPr>
            </a:lvl1pPr>
          </a:lstStyle>
          <a:p>
            <a:pPr/>
            <a:r>
              <a:t>32.5˚C</a:t>
            </a:r>
          </a:p>
        </p:txBody>
      </p:sp>
      <p:sp>
        <p:nvSpPr>
          <p:cNvPr id="204" name="Line 32"/>
          <p:cNvSpPr/>
          <p:nvPr/>
        </p:nvSpPr>
        <p:spPr>
          <a:xfrm>
            <a:off x="17265650" y="7131050"/>
            <a:ext cx="1" cy="2060577"/>
          </a:xfrm>
          <a:prstGeom prst="line">
            <a:avLst/>
          </a:prstGeom>
          <a:ln w="12700">
            <a:solidFill>
              <a:srgbClr val="000000"/>
            </a:solidFill>
            <a:tailEnd type="triangle"/>
          </a:ln>
        </p:spPr>
        <p:txBody>
          <a:bodyPr tIns="91439" bIns="91439" anchor="ctr"/>
          <a:lstStyle/>
          <a:p>
            <a:pPr algn="ctr">
              <a:defRPr sz="3200">
                <a:latin typeface="Times New Roman"/>
                <a:ea typeface="Times New Roman"/>
                <a:cs typeface="Times New Roman"/>
                <a:sym typeface="Times New Roman"/>
              </a:defRPr>
            </a:pPr>
          </a:p>
        </p:txBody>
      </p:sp>
      <p:sp>
        <p:nvSpPr>
          <p:cNvPr id="205" name="Text Box 33"/>
          <p:cNvSpPr txBox="1"/>
          <p:nvPr/>
        </p:nvSpPr>
        <p:spPr>
          <a:xfrm>
            <a:off x="15961013" y="5286376"/>
            <a:ext cx="2174299" cy="1498037"/>
          </a:xfrm>
          <a:prstGeom prst="rect">
            <a:avLst/>
          </a:prstGeom>
          <a:ln w="12700">
            <a:solidFill>
              <a:srgbClr val="000000"/>
            </a:solidFill>
            <a:miter/>
          </a:ln>
          <a:extLst>
            <a:ext uri="{C572A759-6A51-4108-AA02-DFA0A04FC94B}">
              <ma14:wrappingTextBoxFlag xmlns:ma14="http://schemas.microsoft.com/office/mac/drawingml/2011/main" val="1"/>
            </a:ext>
          </a:extLst>
        </p:spPr>
        <p:txBody>
          <a:bodyPr wrap="none" lIns="82267" tIns="82267" rIns="82267" bIns="82267">
            <a:spAutoFit/>
          </a:bodyPr>
          <a:lstStyle/>
          <a:p>
            <a:pPr algn="ctr" defTabSz="1644650">
              <a:defRPr sz="4200">
                <a:latin typeface="Times Roman"/>
                <a:ea typeface="Times Roman"/>
                <a:cs typeface="Times Roman"/>
                <a:sym typeface="Times Roman"/>
              </a:defRPr>
            </a:pPr>
            <a:r>
              <a:t>uncertain</a:t>
            </a:r>
          </a:p>
          <a:p>
            <a:pPr algn="ctr" defTabSz="1644650">
              <a:defRPr sz="4200">
                <a:latin typeface="Times Roman"/>
                <a:ea typeface="Times Roman"/>
                <a:cs typeface="Times Roman"/>
                <a:sym typeface="Times Roman"/>
              </a:defRPr>
            </a:pPr>
            <a:r>
              <a:t>digit 0.1</a:t>
            </a:r>
          </a:p>
        </p:txBody>
      </p:sp>
      <p:sp>
        <p:nvSpPr>
          <p:cNvPr id="206" name="Text Box 35"/>
          <p:cNvSpPr txBox="1"/>
          <p:nvPr/>
        </p:nvSpPr>
        <p:spPr>
          <a:xfrm>
            <a:off x="8746489" y="12477750"/>
            <a:ext cx="3753937" cy="904126"/>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defRPr i="1" sz="5200">
                <a:latin typeface="Times New Roman"/>
                <a:ea typeface="Times New Roman"/>
                <a:cs typeface="Times New Roman"/>
                <a:sym typeface="Times New Roman"/>
              </a:defRPr>
            </a:lvl1pPr>
          </a:lstStyle>
          <a:p>
            <a:pPr/>
            <a:r>
              <a:t>Thermometer</a:t>
            </a:r>
          </a:p>
        </p:txBody>
      </p:sp>
      <p:sp>
        <p:nvSpPr>
          <p:cNvPr id="207" name="3 sig figs"/>
          <p:cNvSpPr txBox="1"/>
          <p:nvPr/>
        </p:nvSpPr>
        <p:spPr>
          <a:xfrm>
            <a:off x="17685098" y="10302237"/>
            <a:ext cx="2076404" cy="797561"/>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sz="4200">
                <a:latin typeface="Times Roman"/>
                <a:ea typeface="Times Roman"/>
                <a:cs typeface="Times Roman"/>
                <a:sym typeface="Times Roman"/>
              </a:defRPr>
            </a:lvl1pPr>
          </a:lstStyle>
          <a:p>
            <a:pPr/>
            <a:r>
              <a:t>3 sig figs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Rectangle 2"/>
          <p:cNvSpPr txBox="1"/>
          <p:nvPr>
            <p:ph type="title"/>
          </p:nvPr>
        </p:nvSpPr>
        <p:spPr>
          <a:xfrm>
            <a:off x="-3207617" y="52639"/>
            <a:ext cx="17979389" cy="1535800"/>
          </a:xfrm>
          <a:prstGeom prst="rect">
            <a:avLst/>
          </a:prstGeom>
        </p:spPr>
        <p:txBody>
          <a:bodyPr lIns="68580" tIns="68580" rIns="68580" bIns="68580">
            <a:noAutofit/>
          </a:bodyPr>
          <a:lstStyle>
            <a:lvl1pPr>
              <a:defRPr b="1" sz="9800">
                <a:solidFill>
                  <a:srgbClr val="0433FF"/>
                </a:solidFill>
                <a:latin typeface="Tribune"/>
                <a:ea typeface="Tribune"/>
                <a:cs typeface="Tribune"/>
                <a:sym typeface="Tribune"/>
              </a:defRPr>
            </a:lvl1pPr>
          </a:lstStyle>
          <a:p>
            <a:pPr>
              <a:defRPr>
                <a:effectLst/>
              </a:defRPr>
            </a:pPr>
            <a:r>
              <a:t>What is Chemistry?</a:t>
            </a:r>
          </a:p>
        </p:txBody>
      </p:sp>
      <p:sp>
        <p:nvSpPr>
          <p:cNvPr id="72" name="Khemeia - ancient Egyptian processes for embalming the dead, later extended to metallurgy…"/>
          <p:cNvSpPr txBox="1"/>
          <p:nvPr/>
        </p:nvSpPr>
        <p:spPr>
          <a:xfrm>
            <a:off x="9413457" y="7962148"/>
            <a:ext cx="9683596" cy="575111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spAutoFit/>
          </a:bodyPr>
          <a:lstStyle/>
          <a:p>
            <a:pPr marL="63500" marR="63500" defTabSz="1428750">
              <a:spcBef>
                <a:spcPts val="3300"/>
              </a:spcBef>
              <a:buClr>
                <a:srgbClr val="FF2734"/>
              </a:buClr>
              <a:buFont typeface="Papyrus"/>
              <a:defRPr b="1" sz="4400">
                <a:uFill>
                  <a:solidFill>
                    <a:srgbClr val="000000"/>
                  </a:solidFill>
                </a:uFill>
              </a:defRPr>
            </a:pPr>
            <a:r>
              <a:rPr b="0">
                <a:solidFill>
                  <a:srgbClr val="FF2734"/>
                </a:solidFill>
                <a:uFill>
                  <a:solidFill>
                    <a:srgbClr val="FF2734"/>
                  </a:solidFill>
                </a:uFill>
                <a:latin typeface="Papyrus"/>
                <a:ea typeface="Papyrus"/>
                <a:cs typeface="Papyrus"/>
                <a:sym typeface="Papyrus"/>
              </a:rPr>
              <a:t>Khemeia</a:t>
            </a:r>
            <a:r>
              <a:rPr b="0">
                <a:latin typeface="Papyrus"/>
                <a:ea typeface="Papyrus"/>
                <a:cs typeface="Papyrus"/>
                <a:sym typeface="Papyrus"/>
              </a:rPr>
              <a:t> - ancient Egyptian processes for embalming the dead, later extended to metallurgy</a:t>
            </a:r>
            <a:endParaRPr b="0">
              <a:latin typeface="Papyrus"/>
              <a:ea typeface="Papyrus"/>
              <a:cs typeface="Papyrus"/>
              <a:sym typeface="Papyrus"/>
            </a:endParaRPr>
          </a:p>
          <a:p>
            <a:pPr marL="63500" marR="63500" defTabSz="1428750">
              <a:spcBef>
                <a:spcPts val="3300"/>
              </a:spcBef>
              <a:buClr>
                <a:srgbClr val="000000"/>
              </a:buClr>
              <a:buFont typeface="Papyrus"/>
              <a:defRPr b="1" sz="4400">
                <a:uFill>
                  <a:solidFill>
                    <a:srgbClr val="000000"/>
                  </a:solidFill>
                </a:uFill>
              </a:defRPr>
            </a:pPr>
            <a:r>
              <a:rPr b="0">
                <a:latin typeface="Papyrus"/>
                <a:ea typeface="Papyrus"/>
                <a:cs typeface="Papyrus"/>
                <a:sym typeface="Papyrus"/>
              </a:rPr>
              <a:t>Khemeia (and later </a:t>
            </a:r>
            <a:r>
              <a:rPr b="0">
                <a:solidFill>
                  <a:srgbClr val="FF2734"/>
                </a:solidFill>
                <a:uFill>
                  <a:solidFill>
                    <a:srgbClr val="FF2734"/>
                  </a:solidFill>
                </a:uFill>
                <a:latin typeface="Papyrus"/>
                <a:ea typeface="Papyrus"/>
                <a:cs typeface="Papyrus"/>
                <a:sym typeface="Papyrus"/>
              </a:rPr>
              <a:t>chemistry</a:t>
            </a:r>
            <a:r>
              <a:rPr b="0">
                <a:latin typeface="Papyrus"/>
                <a:ea typeface="Papyrus"/>
                <a:cs typeface="Papyrus"/>
                <a:sym typeface="Papyrus"/>
              </a:rPr>
              <a:t>) seen as "occult" by laymen, extended to modern age</a:t>
            </a:r>
          </a:p>
        </p:txBody>
      </p:sp>
      <p:sp>
        <p:nvSpPr>
          <p:cNvPr id="73" name="&quot;Keme&quot; (earth)…"/>
          <p:cNvSpPr txBox="1"/>
          <p:nvPr/>
        </p:nvSpPr>
        <p:spPr>
          <a:xfrm>
            <a:off x="830183" y="1856266"/>
            <a:ext cx="9277759" cy="6188076"/>
          </a:xfrm>
          <a:prstGeom prst="rect">
            <a:avLst/>
          </a:prstGeom>
          <a:ln w="3175">
            <a:miter lim="400000"/>
          </a:ln>
          <a:extLst>
            <a:ext uri="{C572A759-6A51-4108-AA02-DFA0A04FC94B}">
              <ma14:wrappingTextBoxFlag xmlns:ma14="http://schemas.microsoft.com/office/mac/drawingml/2011/main" val="1"/>
            </a:ext>
          </a:extLst>
        </p:spPr>
        <p:txBody>
          <a:bodyPr lIns="71437" tIns="71437" rIns="71437" bIns="71437">
            <a:spAutoFit/>
          </a:bodyPr>
          <a:lstStyle/>
          <a:p>
            <a:pPr marL="504657" marR="63500" indent="-441157" defTabSz="1428750">
              <a:buSzPct val="100000"/>
              <a:buChar char="•"/>
              <a:defRPr b="1" sz="4400">
                <a:uFill>
                  <a:solidFill>
                    <a:srgbClr val="000000"/>
                  </a:solidFill>
                </a:uFill>
              </a:defRPr>
            </a:pPr>
            <a:r>
              <a:rPr b="0">
                <a:solidFill>
                  <a:srgbClr val="FF2734"/>
                </a:solidFill>
                <a:uFill>
                  <a:solidFill>
                    <a:srgbClr val="FF2734"/>
                  </a:solidFill>
                </a:uFill>
                <a:latin typeface="Papyrus"/>
                <a:ea typeface="Papyrus"/>
                <a:cs typeface="Papyrus"/>
                <a:sym typeface="Papyrus"/>
              </a:rPr>
              <a:t>"Keme"</a:t>
            </a:r>
            <a:r>
              <a:rPr b="0">
                <a:latin typeface="Papyrus"/>
                <a:ea typeface="Papyrus"/>
                <a:cs typeface="Papyrus"/>
                <a:sym typeface="Papyrus"/>
              </a:rPr>
              <a:t> (earth)</a:t>
            </a:r>
            <a:endParaRPr b="0">
              <a:latin typeface="Papyrus"/>
              <a:ea typeface="Papyrus"/>
              <a:cs typeface="Papyrus"/>
              <a:sym typeface="Papyrus"/>
            </a:endParaRPr>
          </a:p>
          <a:p>
            <a:pPr marL="504657" marR="63500" indent="-441157" defTabSz="1428750">
              <a:buSzPct val="100000"/>
              <a:buChar char="•"/>
              <a:defRPr b="1" sz="4400">
                <a:uFill>
                  <a:solidFill>
                    <a:srgbClr val="000000"/>
                  </a:solidFill>
                </a:uFill>
              </a:defRPr>
            </a:pPr>
            <a:r>
              <a:rPr b="0">
                <a:solidFill>
                  <a:srgbClr val="FF2734"/>
                </a:solidFill>
                <a:uFill>
                  <a:solidFill>
                    <a:srgbClr val="FF2734"/>
                  </a:solidFill>
                </a:uFill>
                <a:latin typeface="Papyrus"/>
                <a:ea typeface="Papyrus"/>
                <a:cs typeface="Papyrus"/>
                <a:sym typeface="Papyrus"/>
              </a:rPr>
              <a:t>"Kehmeia"</a:t>
            </a:r>
            <a:r>
              <a:rPr b="0">
                <a:latin typeface="Papyrus"/>
                <a:ea typeface="Papyrus"/>
                <a:cs typeface="Papyrus"/>
                <a:sym typeface="Papyrus"/>
              </a:rPr>
              <a:t> (transmutation)</a:t>
            </a:r>
            <a:endParaRPr b="0">
              <a:latin typeface="Papyrus"/>
              <a:ea typeface="Papyrus"/>
              <a:cs typeface="Papyrus"/>
              <a:sym typeface="Papyrus"/>
            </a:endParaRPr>
          </a:p>
          <a:p>
            <a:pPr marL="504657" marR="63500" indent="-441157" defTabSz="1428750">
              <a:buSzPct val="100000"/>
              <a:buChar char="•"/>
              <a:defRPr b="1" sz="4400">
                <a:uFill>
                  <a:solidFill>
                    <a:srgbClr val="000000"/>
                  </a:solidFill>
                </a:uFill>
              </a:defRPr>
            </a:pPr>
            <a:r>
              <a:rPr b="0">
                <a:solidFill>
                  <a:srgbClr val="FF2734"/>
                </a:solidFill>
                <a:uFill>
                  <a:solidFill>
                    <a:srgbClr val="FF2734"/>
                  </a:solidFill>
                </a:uFill>
                <a:latin typeface="Papyrus"/>
                <a:ea typeface="Papyrus"/>
                <a:cs typeface="Papyrus"/>
                <a:sym typeface="Papyrus"/>
              </a:rPr>
              <a:t>"Al-Khemia"</a:t>
            </a:r>
            <a:r>
              <a:rPr b="0">
                <a:latin typeface="Papyrus"/>
                <a:ea typeface="Papyrus"/>
                <a:cs typeface="Papyrus"/>
                <a:sym typeface="Papyrus"/>
              </a:rPr>
              <a:t> (Arabic)</a:t>
            </a:r>
            <a:endParaRPr b="0">
              <a:latin typeface="Papyrus"/>
              <a:ea typeface="Papyrus"/>
              <a:cs typeface="Papyrus"/>
              <a:sym typeface="Papyrus"/>
            </a:endParaRPr>
          </a:p>
          <a:p>
            <a:pPr marL="504657" marR="63500" indent="-441157" defTabSz="1428750">
              <a:buSzPct val="100000"/>
              <a:buChar char="•"/>
              <a:defRPr b="1" sz="4400">
                <a:uFill>
                  <a:solidFill>
                    <a:srgbClr val="000000"/>
                  </a:solidFill>
                </a:uFill>
              </a:defRPr>
            </a:pPr>
            <a:r>
              <a:rPr b="0">
                <a:solidFill>
                  <a:srgbClr val="FF2734"/>
                </a:solidFill>
                <a:uFill>
                  <a:solidFill>
                    <a:srgbClr val="FF2734"/>
                  </a:solidFill>
                </a:uFill>
                <a:latin typeface="Papyrus"/>
                <a:ea typeface="Papyrus"/>
                <a:cs typeface="Papyrus"/>
                <a:sym typeface="Papyrus"/>
              </a:rPr>
              <a:t>"alchemy"</a:t>
            </a:r>
            <a:r>
              <a:rPr b="0">
                <a:latin typeface="Papyrus"/>
                <a:ea typeface="Papyrus"/>
                <a:cs typeface="Papyrus"/>
                <a:sym typeface="Papyrus"/>
              </a:rPr>
              <a:t> (Europe's Dark Age)</a:t>
            </a:r>
            <a:endParaRPr b="0">
              <a:latin typeface="Papyrus"/>
              <a:ea typeface="Papyrus"/>
              <a:cs typeface="Papyrus"/>
              <a:sym typeface="Papyrus"/>
            </a:endParaRPr>
          </a:p>
          <a:p>
            <a:pPr marL="504657" marR="63500" indent="-441157" defTabSz="1428750">
              <a:buSzPct val="100000"/>
              <a:buChar char="•"/>
              <a:defRPr b="1" sz="4400">
                <a:uFill>
                  <a:solidFill>
                    <a:srgbClr val="000000"/>
                  </a:solidFill>
                </a:uFill>
              </a:defRPr>
            </a:pPr>
            <a:r>
              <a:rPr b="0">
                <a:solidFill>
                  <a:srgbClr val="FF2734"/>
                </a:solidFill>
                <a:uFill>
                  <a:solidFill>
                    <a:srgbClr val="FF2734"/>
                  </a:solidFill>
                </a:uFill>
                <a:latin typeface="Papyrus"/>
                <a:ea typeface="Papyrus"/>
                <a:cs typeface="Papyrus"/>
                <a:sym typeface="Papyrus"/>
              </a:rPr>
              <a:t>"chymistry"</a:t>
            </a:r>
            <a:r>
              <a:rPr b="0">
                <a:latin typeface="Papyrus"/>
                <a:ea typeface="Papyrus"/>
                <a:cs typeface="Papyrus"/>
                <a:sym typeface="Papyrus"/>
              </a:rPr>
              <a:t> (Boyle's 1661 publication)</a:t>
            </a:r>
            <a:endParaRPr b="0">
              <a:latin typeface="Papyrus"/>
              <a:ea typeface="Papyrus"/>
              <a:cs typeface="Papyrus"/>
              <a:sym typeface="Papyrus"/>
            </a:endParaRPr>
          </a:p>
          <a:p>
            <a:pPr marL="504657" marR="63500" indent="-441157" defTabSz="1428750">
              <a:buSzPct val="100000"/>
              <a:buChar char="•"/>
              <a:defRPr b="1" sz="4400">
                <a:uFill>
                  <a:solidFill>
                    <a:srgbClr val="000000"/>
                  </a:solidFill>
                </a:uFill>
              </a:defRPr>
            </a:pPr>
            <a:r>
              <a:rPr b="0">
                <a:solidFill>
                  <a:srgbClr val="FF2734"/>
                </a:solidFill>
                <a:uFill>
                  <a:solidFill>
                    <a:srgbClr val="FF2734"/>
                  </a:solidFill>
                </a:uFill>
                <a:latin typeface="Papyrus"/>
                <a:ea typeface="Papyrus"/>
                <a:cs typeface="Papyrus"/>
                <a:sym typeface="Papyrus"/>
              </a:rPr>
              <a:t>"chemistry"</a:t>
            </a:r>
            <a:r>
              <a:rPr b="0">
                <a:latin typeface="Papyrus"/>
                <a:ea typeface="Papyrus"/>
                <a:cs typeface="Papyrus"/>
                <a:sym typeface="Papyrus"/>
              </a:rPr>
              <a:t> (modern)</a:t>
            </a:r>
          </a:p>
        </p:txBody>
      </p:sp>
      <p:pic>
        <p:nvPicPr>
          <p:cNvPr id="74" name="fa75b4beea223b60ec328814514ed99ceb5b2f59.jpg" descr="fa75b4beea223b60ec328814514ed99ceb5b2f59.jpg"/>
          <p:cNvPicPr>
            <a:picLocks noChangeAspect="1"/>
          </p:cNvPicPr>
          <p:nvPr/>
        </p:nvPicPr>
        <p:blipFill>
          <a:blip r:embed="rId2">
            <a:extLst/>
          </a:blip>
          <a:stretch>
            <a:fillRect/>
          </a:stretch>
        </p:blipFill>
        <p:spPr>
          <a:xfrm>
            <a:off x="18291891" y="96907"/>
            <a:ext cx="6006080" cy="9706795"/>
          </a:xfrm>
          <a:prstGeom prst="rect">
            <a:avLst/>
          </a:prstGeom>
          <a:ln w="12700">
            <a:miter lim="400000"/>
          </a:ln>
        </p:spPr>
      </p:pic>
      <p:sp>
        <p:nvSpPr>
          <p:cNvPr id="75" name="Chemistry is the study of matter and energy"/>
          <p:cNvSpPr txBox="1"/>
          <p:nvPr/>
        </p:nvSpPr>
        <p:spPr>
          <a:xfrm>
            <a:off x="636770" y="10148862"/>
            <a:ext cx="5796878" cy="1864361"/>
          </a:xfrm>
          <a:prstGeom prst="rect">
            <a:avLst/>
          </a:prstGeom>
          <a:ln w="3175">
            <a:miter lim="400000"/>
          </a:ln>
          <a:extLst>
            <a:ext uri="{C572A759-6A51-4108-AA02-DFA0A04FC94B}">
              <ma14:wrappingTextBoxFlag xmlns:ma14="http://schemas.microsoft.com/office/mac/drawingml/2011/main" val="1"/>
            </a:ext>
          </a:extLst>
        </p:spPr>
        <p:txBody>
          <a:bodyPr lIns="68580" tIns="68580" rIns="68580" bIns="68580">
            <a:spAutoFit/>
          </a:bodyPr>
          <a:lstStyle/>
          <a:p>
            <a:pPr marL="63500" marR="63500" defTabSz="1428750">
              <a:buClr>
                <a:srgbClr val="FF2734"/>
              </a:buClr>
              <a:buFont typeface="Papyrus"/>
              <a:defRPr b="1" sz="4400">
                <a:uFill>
                  <a:solidFill>
                    <a:srgbClr val="000000"/>
                  </a:solidFill>
                </a:uFill>
              </a:defRPr>
            </a:pPr>
            <a:r>
              <a:rPr b="0">
                <a:latin typeface="Papyrus"/>
                <a:ea typeface="Papyrus"/>
                <a:cs typeface="Papyrus"/>
                <a:sym typeface="Papyrus"/>
              </a:rPr>
              <a:t>Chemistry is the study of </a:t>
            </a:r>
            <a:r>
              <a:rPr b="0">
                <a:solidFill>
                  <a:srgbClr val="FF2600"/>
                </a:solidFill>
                <a:latin typeface="Papyrus"/>
                <a:ea typeface="Papyrus"/>
                <a:cs typeface="Papyrus"/>
                <a:sym typeface="Papyrus"/>
              </a:rPr>
              <a:t>matter</a:t>
            </a:r>
            <a:r>
              <a:rPr b="0">
                <a:latin typeface="Papyrus"/>
                <a:ea typeface="Papyrus"/>
                <a:cs typeface="Papyrus"/>
                <a:sym typeface="Papyrus"/>
              </a:rPr>
              <a:t> </a:t>
            </a:r>
            <a:r>
              <a:rPr b="0">
                <a:latin typeface="Papyrus"/>
                <a:ea typeface="Papyrus"/>
                <a:cs typeface="Papyrus"/>
                <a:sym typeface="Papyrus"/>
              </a:rPr>
              <a:t>and</a:t>
            </a:r>
            <a:r>
              <a:rPr b="0">
                <a:latin typeface="Papyrus"/>
                <a:ea typeface="Papyrus"/>
                <a:cs typeface="Papyrus"/>
                <a:sym typeface="Papyrus"/>
              </a:rPr>
              <a:t> </a:t>
            </a:r>
            <a:r>
              <a:rPr b="0">
                <a:solidFill>
                  <a:srgbClr val="FF2600"/>
                </a:solidFill>
                <a:latin typeface="Papyrus"/>
                <a:ea typeface="Papyrus"/>
                <a:cs typeface="Papyrus"/>
                <a:sym typeface="Papyrus"/>
              </a:rPr>
              <a:t>energy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2"/>
                                        </p:tgtEl>
                                        <p:attrNameLst>
                                          <p:attrName>style.visibility</p:attrName>
                                        </p:attrNameLst>
                                      </p:cBhvr>
                                      <p:to>
                                        <p:strVal val="visible"/>
                                      </p:to>
                                    </p:set>
                                    <p:animEffect filter="fade" transition="in">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73"/>
                                        </p:tgtEl>
                                        <p:attrNameLst>
                                          <p:attrName>style.visibility</p:attrName>
                                        </p:attrNameLst>
                                      </p:cBhvr>
                                      <p:to>
                                        <p:strVal val="visible"/>
                                      </p:to>
                                    </p:set>
                                    <p:animEffect filter="fade" transition="in">
                                      <p:cBhvr>
                                        <p:cTn id="12"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 grpId="1"/>
      <p:bldP build="whole" bldLvl="1" animBg="1" rev="0" advAuto="0" spid="73" grpId="2"/>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Rectangle 2"/>
          <p:cNvSpPr txBox="1"/>
          <p:nvPr>
            <p:ph type="title"/>
          </p:nvPr>
        </p:nvSpPr>
        <p:spPr>
          <a:xfrm>
            <a:off x="-2080127" y="74362"/>
            <a:ext cx="16459201" cy="2279651"/>
          </a:xfrm>
          <a:prstGeom prst="rect">
            <a:avLst/>
          </a:prstGeom>
          <a:solidFill>
            <a:srgbClr val="FFFFFF"/>
          </a:solidFill>
        </p:spPr>
        <p:txBody>
          <a:bodyPr/>
          <a:lstStyle/>
          <a:p>
            <a:pPr>
              <a:defRPr>
                <a:effectLst/>
              </a:defRPr>
            </a:pPr>
            <a:r>
              <a:t>Rounding off Numbers</a:t>
            </a:r>
          </a:p>
        </p:txBody>
      </p:sp>
      <p:sp>
        <p:nvSpPr>
          <p:cNvPr id="210" name="Rectangle 5"/>
          <p:cNvSpPr txBox="1"/>
          <p:nvPr>
            <p:ph type="body" idx="1"/>
          </p:nvPr>
        </p:nvSpPr>
        <p:spPr>
          <a:xfrm>
            <a:off x="1281112" y="2895600"/>
            <a:ext cx="14111288" cy="9526003"/>
          </a:xfrm>
          <a:prstGeom prst="rect">
            <a:avLst/>
          </a:prstGeom>
        </p:spPr>
        <p:txBody>
          <a:bodyPr/>
          <a:lstStyle/>
          <a:p>
            <a:pPr marL="0" indent="22225" algn="just">
              <a:defRPr sz="6400">
                <a:effectLst/>
              </a:defRPr>
            </a:pPr>
            <a:r>
              <a:t>   Often calculators produce large numbers as a result of a calculation </a:t>
            </a:r>
            <a:r>
              <a:rPr i="1"/>
              <a:t>although</a:t>
            </a:r>
            <a:r>
              <a:t> the </a:t>
            </a:r>
            <a:r>
              <a:rPr>
                <a:solidFill>
                  <a:srgbClr val="0000FF"/>
                </a:solidFill>
              </a:rPr>
              <a:t>number of  significant figures</a:t>
            </a:r>
            <a:r>
              <a:t> is </a:t>
            </a:r>
            <a:r>
              <a:rPr>
                <a:solidFill>
                  <a:srgbClr val="0000FF"/>
                </a:solidFill>
              </a:rPr>
              <a:t>good only to a few numbers</a:t>
            </a:r>
            <a:r>
              <a:t>, less than the calculator has produced</a:t>
            </a:r>
          </a:p>
          <a:p>
            <a:pPr marL="0" indent="22225" algn="just">
              <a:defRPr sz="6400">
                <a:effectLst/>
              </a:defRPr>
            </a:pPr>
            <a:r>
              <a:t>   In this case the </a:t>
            </a:r>
            <a:r>
              <a:rPr>
                <a:solidFill>
                  <a:srgbClr val="0000FF"/>
                </a:solidFill>
              </a:rPr>
              <a:t>large number</a:t>
            </a:r>
            <a:r>
              <a:t> may be </a:t>
            </a:r>
            <a:r>
              <a:rPr>
                <a:solidFill>
                  <a:srgbClr val="FF3300"/>
                </a:solidFill>
              </a:rPr>
              <a:t>rounded off</a:t>
            </a:r>
            <a:r>
              <a:t> to a </a:t>
            </a:r>
            <a:r>
              <a:rPr>
                <a:solidFill>
                  <a:srgbClr val="0000FF"/>
                </a:solidFill>
              </a:rPr>
              <a:t>smaller number</a:t>
            </a:r>
            <a:r>
              <a:t> </a:t>
            </a:r>
            <a:r>
              <a:rPr i="1"/>
              <a:t>keeping only significant figures</a:t>
            </a:r>
            <a:r>
              <a:t>.</a:t>
            </a:r>
          </a:p>
        </p:txBody>
      </p:sp>
      <p:pic>
        <p:nvPicPr>
          <p:cNvPr id="211" name="Picture 6" descr="Picture 6"/>
          <p:cNvPicPr>
            <a:picLocks noChangeAspect="1"/>
          </p:cNvPicPr>
          <p:nvPr/>
        </p:nvPicPr>
        <p:blipFill>
          <a:blip r:embed="rId2">
            <a:extLst/>
          </a:blip>
          <a:stretch>
            <a:fillRect/>
          </a:stretch>
        </p:blipFill>
        <p:spPr>
          <a:xfrm>
            <a:off x="17621584" y="4224755"/>
            <a:ext cx="6797200" cy="952600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10">
                                            <p:txEl>
                                              <p:pRg st="1" end="1"/>
                                            </p:txEl>
                                          </p:spTgt>
                                        </p:tgtEl>
                                        <p:attrNameLst>
                                          <p:attrName>style.visibility</p:attrName>
                                        </p:attrNameLst>
                                      </p:cBhvr>
                                      <p:to>
                                        <p:strVal val="visible"/>
                                      </p:to>
                                    </p:set>
                                    <p:anim calcmode="lin" valueType="num">
                                      <p:cBhvr>
                                        <p:cTn id="7" dur="500" fill="hold"/>
                                        <p:tgtEl>
                                          <p:spTgt spid="210">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2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0"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ctangle 4"/>
          <p:cNvSpPr txBox="1"/>
          <p:nvPr>
            <p:ph type="body" sz="half" idx="1"/>
          </p:nvPr>
        </p:nvSpPr>
        <p:spPr>
          <a:xfrm>
            <a:off x="1479049" y="2438399"/>
            <a:ext cx="18637751" cy="6780945"/>
          </a:xfrm>
          <a:prstGeom prst="rect">
            <a:avLst/>
          </a:prstGeom>
        </p:spPr>
        <p:txBody>
          <a:bodyPr/>
          <a:lstStyle/>
          <a:p>
            <a:pPr marL="0" indent="22225" algn="just">
              <a:spcBef>
                <a:spcPts val="1300"/>
              </a:spcBef>
              <a:defRPr b="1" sz="5900">
                <a:solidFill>
                  <a:srgbClr val="0000FF"/>
                </a:solidFill>
                <a:effectLst/>
              </a:defRPr>
            </a:pPr>
            <a:r>
              <a:t>Rule 1</a:t>
            </a:r>
            <a:r>
              <a:rPr b="0"/>
              <a:t> (For multiplication</a:t>
            </a:r>
            <a:r>
              <a:rPr b="0">
                <a:solidFill>
                  <a:srgbClr val="000000"/>
                </a:solidFill>
              </a:rPr>
              <a:t> </a:t>
            </a:r>
            <a:r>
              <a:rPr b="0"/>
              <a:t>and divisions): </a:t>
            </a:r>
            <a:r>
              <a:rPr b="0">
                <a:solidFill>
                  <a:srgbClr val="000000"/>
                </a:solidFill>
              </a:rPr>
              <a:t>The answer can’t have more significant figures than either of the original numbers.</a:t>
            </a:r>
          </a:p>
        </p:txBody>
      </p:sp>
      <p:pic>
        <p:nvPicPr>
          <p:cNvPr id="214" name="Object 28" descr="Object 28"/>
          <p:cNvPicPr>
            <a:picLocks noChangeAspect="1"/>
          </p:cNvPicPr>
          <p:nvPr/>
        </p:nvPicPr>
        <p:blipFill>
          <a:blip r:embed="rId2">
            <a:extLst/>
          </a:blip>
          <a:stretch>
            <a:fillRect/>
          </a:stretch>
        </p:blipFill>
        <p:spPr>
          <a:xfrm>
            <a:off x="4419599" y="5181600"/>
            <a:ext cx="19783894" cy="7642708"/>
          </a:xfrm>
          <a:prstGeom prst="rect">
            <a:avLst/>
          </a:prstGeom>
          <a:ln w="12700">
            <a:miter lim="400000"/>
          </a:ln>
        </p:spPr>
      </p:pic>
      <p:sp>
        <p:nvSpPr>
          <p:cNvPr id="215" name="Rectangle 29"/>
          <p:cNvSpPr txBox="1"/>
          <p:nvPr>
            <p:ph type="title"/>
          </p:nvPr>
        </p:nvSpPr>
        <p:spPr>
          <a:xfrm>
            <a:off x="3962400" y="304799"/>
            <a:ext cx="16459200" cy="2279651"/>
          </a:xfrm>
          <a:prstGeom prst="rect">
            <a:avLst/>
          </a:prstGeom>
          <a:solidFill>
            <a:srgbClr val="FFFFFF"/>
          </a:solidFill>
        </p:spPr>
        <p:txBody>
          <a:bodyPr/>
          <a:lstStyle/>
          <a:p>
            <a:pPr>
              <a:defRPr>
                <a:effectLst/>
              </a:defRPr>
            </a:pPr>
            <a:r>
              <a:t>Rules for Rounding off Numbers</a:t>
            </a:r>
          </a:p>
        </p:txBody>
      </p:sp>
      <p:sp>
        <p:nvSpPr>
          <p:cNvPr id="216" name="23.76068...."/>
          <p:cNvSpPr txBox="1"/>
          <p:nvPr/>
        </p:nvSpPr>
        <p:spPr>
          <a:xfrm>
            <a:off x="19318926" y="10066201"/>
            <a:ext cx="2162389" cy="556496"/>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a:lvl1pPr>
          </a:lstStyle>
          <a:p>
            <a:pPr/>
            <a:r>
              <a:t>23.76068....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4"/>
                                        </p:tgtEl>
                                        <p:attrNameLst>
                                          <p:attrName>style.visibility</p:attrName>
                                        </p:attrNameLst>
                                      </p:cBhvr>
                                      <p:to>
                                        <p:strVal val="visible"/>
                                      </p:to>
                                    </p:set>
                                    <p:animEffect filter="fade" transition="in">
                                      <p:cBhvr>
                                        <p:cTn id="7" dur="500"/>
                                        <p:tgtEl>
                                          <p:spTgt spid="214"/>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2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2"/>
      <p:bldP build="whole" bldLvl="1" animBg="1" rev="0" advAuto="0" spid="214"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tangle 3"/>
          <p:cNvSpPr txBox="1"/>
          <p:nvPr>
            <p:ph type="body" idx="1"/>
          </p:nvPr>
        </p:nvSpPr>
        <p:spPr>
          <a:xfrm>
            <a:off x="1563749" y="2673350"/>
            <a:ext cx="19160500" cy="10234321"/>
          </a:xfrm>
          <a:prstGeom prst="rect">
            <a:avLst/>
          </a:prstGeom>
        </p:spPr>
        <p:txBody>
          <a:bodyPr/>
          <a:lstStyle/>
          <a:p>
            <a:pPr marL="0" indent="22225" algn="just">
              <a:defRPr b="1">
                <a:solidFill>
                  <a:srgbClr val="0000FF"/>
                </a:solidFill>
                <a:effectLst/>
              </a:defRPr>
            </a:pPr>
            <a:r>
              <a:t>Rule 2</a:t>
            </a:r>
            <a:r>
              <a:rPr b="0"/>
              <a:t> (For addition and subtraction):</a:t>
            </a:r>
            <a:r>
              <a:rPr b="0">
                <a:solidFill>
                  <a:srgbClr val="000000"/>
                </a:solidFill>
              </a:rPr>
              <a:t> The number can’t have more digits after the decimal point than either of the original numbers.</a:t>
            </a:r>
          </a:p>
        </p:txBody>
      </p:sp>
      <p:pic>
        <p:nvPicPr>
          <p:cNvPr id="219" name="Object 6" descr="Object 6"/>
          <p:cNvPicPr>
            <a:picLocks noChangeAspect="1"/>
          </p:cNvPicPr>
          <p:nvPr/>
        </p:nvPicPr>
        <p:blipFill>
          <a:blip r:embed="rId2">
            <a:extLst/>
          </a:blip>
          <a:stretch>
            <a:fillRect/>
          </a:stretch>
        </p:blipFill>
        <p:spPr>
          <a:xfrm>
            <a:off x="1208505" y="8040771"/>
            <a:ext cx="22342362" cy="4628312"/>
          </a:xfrm>
          <a:prstGeom prst="rect">
            <a:avLst/>
          </a:prstGeom>
          <a:ln w="12700">
            <a:miter lim="400000"/>
          </a:ln>
        </p:spPr>
      </p:pic>
      <p:sp>
        <p:nvSpPr>
          <p:cNvPr id="220" name="Rectangle 7"/>
          <p:cNvSpPr txBox="1"/>
          <p:nvPr>
            <p:ph type="title"/>
          </p:nvPr>
        </p:nvSpPr>
        <p:spPr>
          <a:xfrm>
            <a:off x="3962400" y="304799"/>
            <a:ext cx="16459200" cy="2279651"/>
          </a:xfrm>
          <a:prstGeom prst="rect">
            <a:avLst/>
          </a:prstGeom>
          <a:solidFill>
            <a:srgbClr val="FFFFFF"/>
          </a:solidFill>
        </p:spPr>
        <p:txBody>
          <a:bodyPr/>
          <a:lstStyle/>
          <a:p>
            <a:pPr>
              <a:defRPr>
                <a:effectLst/>
              </a:defRPr>
            </a:pPr>
            <a:r>
              <a:t>Rules for Rounding off Numbers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9"/>
                                        </p:tgtEl>
                                        <p:attrNameLst>
                                          <p:attrName>style.visibility</p:attrName>
                                        </p:attrNameLst>
                                      </p:cBhvr>
                                      <p:to>
                                        <p:strVal val="visible"/>
                                      </p:to>
                                    </p:set>
                                    <p:animEffect filter="fade" transition="in">
                                      <p:cBhvr>
                                        <p:cTn id="7"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Rectangle 2"/>
          <p:cNvSpPr txBox="1"/>
          <p:nvPr>
            <p:ph type="body" idx="1"/>
          </p:nvPr>
        </p:nvSpPr>
        <p:spPr>
          <a:xfrm>
            <a:off x="2181726" y="2539665"/>
            <a:ext cx="18922061" cy="11001648"/>
          </a:xfrm>
          <a:prstGeom prst="rect">
            <a:avLst/>
          </a:prstGeom>
        </p:spPr>
        <p:txBody>
          <a:bodyPr/>
          <a:lstStyle/>
          <a:p>
            <a:pPr marL="0" indent="22225" algn="just">
              <a:spcBef>
                <a:spcPts val="1300"/>
              </a:spcBef>
              <a:defRPr b="1" sz="5800">
                <a:solidFill>
                  <a:srgbClr val="0000FF"/>
                </a:solidFill>
                <a:effectLst/>
              </a:defRPr>
            </a:pPr>
            <a:r>
              <a:t>Rule 3</a:t>
            </a:r>
            <a:r>
              <a:rPr b="0"/>
              <a:t>:</a:t>
            </a:r>
            <a:r>
              <a:rPr b="0">
                <a:solidFill>
                  <a:srgbClr val="000000"/>
                </a:solidFill>
              </a:rPr>
              <a:t> Once you decide how many numbers to keep, you </a:t>
            </a:r>
            <a:r>
              <a:rPr b="0" i="1">
                <a:solidFill>
                  <a:srgbClr val="000000"/>
                </a:solidFill>
              </a:rPr>
              <a:t>may</a:t>
            </a:r>
            <a:r>
              <a:rPr b="0">
                <a:solidFill>
                  <a:srgbClr val="000000"/>
                </a:solidFill>
              </a:rPr>
              <a:t> need to round off your answer:</a:t>
            </a:r>
            <a:endParaRPr b="0">
              <a:solidFill>
                <a:srgbClr val="000000"/>
              </a:solidFill>
            </a:endParaRPr>
          </a:p>
          <a:p>
            <a:pPr marL="0" indent="22225" algn="just">
              <a:spcBef>
                <a:spcPts val="1300"/>
              </a:spcBef>
              <a:defRPr sz="5800">
                <a:effectLst/>
              </a:defRPr>
            </a:pPr>
            <a:r>
              <a:t>	</a:t>
            </a:r>
            <a:r>
              <a:rPr i="1"/>
              <a:t>If the first digit you remove is </a:t>
            </a:r>
            <a:r>
              <a:rPr i="1">
                <a:solidFill>
                  <a:srgbClr val="0000FF"/>
                </a:solidFill>
              </a:rPr>
              <a:t>between 0 and 4</a:t>
            </a:r>
            <a:r>
              <a:t>, </a:t>
            </a:r>
            <a:r>
              <a:rPr>
                <a:solidFill>
                  <a:srgbClr val="0000FF"/>
                </a:solidFill>
              </a:rPr>
              <a:t>drop it</a:t>
            </a:r>
            <a:r>
              <a:t> and all remaining digits.</a:t>
            </a:r>
          </a:p>
          <a:p>
            <a:pPr marL="0" indent="22225" algn="just">
              <a:spcBef>
                <a:spcPts val="1300"/>
              </a:spcBef>
              <a:defRPr sz="5800">
                <a:effectLst/>
              </a:defRPr>
            </a:pPr>
            <a:r>
              <a:t>	</a:t>
            </a:r>
            <a:r>
              <a:rPr i="1"/>
              <a:t>If the first digit you remove is </a:t>
            </a:r>
            <a:r>
              <a:rPr i="1">
                <a:solidFill>
                  <a:srgbClr val="0000FF"/>
                </a:solidFill>
              </a:rPr>
              <a:t>between 5 and 9</a:t>
            </a:r>
            <a:r>
              <a:t>, </a:t>
            </a:r>
            <a:r>
              <a:rPr>
                <a:solidFill>
                  <a:srgbClr val="0000FF"/>
                </a:solidFill>
              </a:rPr>
              <a:t>round the number up</a:t>
            </a:r>
            <a:r>
              <a:t> by adding 1 to the digit to the left of the one you drop</a:t>
            </a:r>
          </a:p>
          <a:p>
            <a:pPr marL="0" indent="22225" algn="just">
              <a:spcBef>
                <a:spcPts val="1300"/>
              </a:spcBef>
              <a:defRPr sz="5800">
                <a:effectLst/>
              </a:defRPr>
            </a:pPr>
            <a:r>
              <a:t>	</a:t>
            </a:r>
            <a:r>
              <a:rPr i="1"/>
              <a:t>Example: </a:t>
            </a:r>
            <a:r>
              <a:rPr b="1">
                <a:solidFill>
                  <a:srgbClr val="0000FF"/>
                </a:solidFill>
              </a:rPr>
              <a:t>2.4271</a:t>
            </a:r>
            <a:r>
              <a:t> becomes </a:t>
            </a:r>
            <a:r>
              <a:rPr b="1">
                <a:solidFill>
                  <a:srgbClr val="FF3300"/>
                </a:solidFill>
              </a:rPr>
              <a:t>2.4</a:t>
            </a:r>
            <a:r>
              <a:t> when rounded to two significant figures</a:t>
            </a:r>
          </a:p>
          <a:p>
            <a:pPr marL="0" indent="22225" algn="just">
              <a:spcBef>
                <a:spcPts val="1300"/>
              </a:spcBef>
              <a:defRPr sz="5800">
                <a:effectLst/>
              </a:defRPr>
            </a:pPr>
            <a:r>
              <a:t>	</a:t>
            </a:r>
            <a:r>
              <a:rPr i="1"/>
              <a:t>Example: </a:t>
            </a:r>
            <a:r>
              <a:rPr b="1">
                <a:solidFill>
                  <a:srgbClr val="0000FF"/>
                </a:solidFill>
              </a:rPr>
              <a:t>4.5816</a:t>
            </a:r>
            <a:r>
              <a:t> becomes </a:t>
            </a:r>
            <a:r>
              <a:rPr b="1">
                <a:solidFill>
                  <a:srgbClr val="FF3300"/>
                </a:solidFill>
              </a:rPr>
              <a:t>4.6</a:t>
            </a:r>
            <a:r>
              <a:t> when rounded to two significant figures</a:t>
            </a:r>
          </a:p>
        </p:txBody>
      </p:sp>
      <p:sp>
        <p:nvSpPr>
          <p:cNvPr id="223" name="Rectangle 4"/>
          <p:cNvSpPr txBox="1"/>
          <p:nvPr>
            <p:ph type="title"/>
          </p:nvPr>
        </p:nvSpPr>
        <p:spPr>
          <a:xfrm>
            <a:off x="3962400" y="304799"/>
            <a:ext cx="16459200" cy="2279651"/>
          </a:xfrm>
          <a:prstGeom prst="rect">
            <a:avLst/>
          </a:prstGeom>
          <a:solidFill>
            <a:srgbClr val="FFFFFF"/>
          </a:solidFill>
        </p:spPr>
        <p:txBody>
          <a:bodyPr>
            <a:noAutofit/>
          </a:bodyPr>
          <a:lstStyle/>
          <a:p>
            <a:pPr>
              <a:defRPr>
                <a:effectLst/>
              </a:defRPr>
            </a:pPr>
            <a:r>
              <a:t>Rules for Rounding off Numbers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22">
                                            <p:txEl>
                                              <p:pRg st="1" end="1"/>
                                            </p:txEl>
                                          </p:spTgt>
                                        </p:tgtEl>
                                        <p:attrNameLst>
                                          <p:attrName>style.visibility</p:attrName>
                                        </p:attrNameLst>
                                      </p:cBhvr>
                                      <p:to>
                                        <p:strVal val="visible"/>
                                      </p:to>
                                    </p:set>
                                    <p:anim calcmode="lin" valueType="num">
                                      <p:cBhvr>
                                        <p:cTn id="7" dur="500" fill="hold"/>
                                        <p:tgtEl>
                                          <p:spTgt spid="222">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2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1" fill="hold">
                                  <p:stCondLst>
                                    <p:cond delay="0"/>
                                  </p:stCondLst>
                                  <p:iterate type="el" backwards="0">
                                    <p:tmAbs val="0"/>
                                  </p:iterate>
                                  <p:childTnLst>
                                    <p:set>
                                      <p:cBhvr>
                                        <p:cTn id="12" fill="hold"/>
                                        <p:tgtEl>
                                          <p:spTgt spid="222">
                                            <p:txEl>
                                              <p:pRg st="2" end="2"/>
                                            </p:txEl>
                                          </p:spTgt>
                                        </p:tgtEl>
                                        <p:attrNameLst>
                                          <p:attrName>style.visibility</p:attrName>
                                        </p:attrNameLst>
                                      </p:cBhvr>
                                      <p:to>
                                        <p:strVal val="visible"/>
                                      </p:to>
                                    </p:set>
                                    <p:anim calcmode="lin" valueType="num">
                                      <p:cBhvr>
                                        <p:cTn id="13" dur="500" fill="hold"/>
                                        <p:tgtEl>
                                          <p:spTgt spid="222">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1" fill="hold">
                                  <p:stCondLst>
                                    <p:cond delay="0"/>
                                  </p:stCondLst>
                                  <p:iterate type="el" backwards="0">
                                    <p:tmAbs val="0"/>
                                  </p:iterate>
                                  <p:childTnLst>
                                    <p:set>
                                      <p:cBhvr>
                                        <p:cTn id="18" fill="hold"/>
                                        <p:tgtEl>
                                          <p:spTgt spid="222">
                                            <p:txEl>
                                              <p:pRg st="3" end="3"/>
                                            </p:txEl>
                                          </p:spTgt>
                                        </p:tgtEl>
                                        <p:attrNameLst>
                                          <p:attrName>style.visibility</p:attrName>
                                        </p:attrNameLst>
                                      </p:cBhvr>
                                      <p:to>
                                        <p:strVal val="visible"/>
                                      </p:to>
                                    </p:set>
                                    <p:anim calcmode="lin" valueType="num">
                                      <p:cBhvr>
                                        <p:cTn id="19" dur="500" fill="hold"/>
                                        <p:tgtEl>
                                          <p:spTgt spid="222">
                                            <p:txEl>
                                              <p:pRg st="3" end="3"/>
                                            </p:txEl>
                                          </p:spTgt>
                                        </p:tgtEl>
                                        <p:attrNameLst>
                                          <p:attrName>ppt_x</p:attrName>
                                        </p:attrNameLst>
                                      </p:cBhvr>
                                      <p:tavLst>
                                        <p:tav tm="0">
                                          <p:val>
                                            <p:strVal val="0-#ppt_w/2"/>
                                          </p:val>
                                        </p:tav>
                                        <p:tav tm="100000">
                                          <p:val>
                                            <p:strVal val="#ppt_x"/>
                                          </p:val>
                                        </p:tav>
                                      </p:tavLst>
                                    </p:anim>
                                    <p:anim calcmode="lin" valueType="num">
                                      <p:cBhvr>
                                        <p:cTn id="20" dur="500" fill="hold"/>
                                        <p:tgtEl>
                                          <p:spTgt spid="2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1" fill="hold">
                                  <p:stCondLst>
                                    <p:cond delay="0"/>
                                  </p:stCondLst>
                                  <p:iterate type="el" backwards="0">
                                    <p:tmAbs val="0"/>
                                  </p:iterate>
                                  <p:childTnLst>
                                    <p:set>
                                      <p:cBhvr>
                                        <p:cTn id="24" fill="hold"/>
                                        <p:tgtEl>
                                          <p:spTgt spid="222">
                                            <p:txEl>
                                              <p:pRg st="4" end="4"/>
                                            </p:txEl>
                                          </p:spTgt>
                                        </p:tgtEl>
                                        <p:attrNameLst>
                                          <p:attrName>style.visibility</p:attrName>
                                        </p:attrNameLst>
                                      </p:cBhvr>
                                      <p:to>
                                        <p:strVal val="visible"/>
                                      </p:to>
                                    </p:set>
                                    <p:anim calcmode="lin" valueType="num">
                                      <p:cBhvr>
                                        <p:cTn id="25" dur="500" fill="hold"/>
                                        <p:tgtEl>
                                          <p:spTgt spid="222">
                                            <p:txEl>
                                              <p:pRg st="4" end="4"/>
                                            </p:txEl>
                                          </p:spTgt>
                                        </p:tgtEl>
                                        <p:attrNameLst>
                                          <p:attrName>ppt_x</p:attrName>
                                        </p:attrNameLst>
                                      </p:cBhvr>
                                      <p:tavLst>
                                        <p:tav tm="0">
                                          <p:val>
                                            <p:strVal val="0-#ppt_w/2"/>
                                          </p:val>
                                        </p:tav>
                                        <p:tav tm="100000">
                                          <p:val>
                                            <p:strVal val="#ppt_x"/>
                                          </p:val>
                                        </p:tav>
                                      </p:tavLst>
                                    </p:anim>
                                    <p:anim calcmode="lin" valueType="num">
                                      <p:cBhvr>
                                        <p:cTn id="26" dur="500" fill="hold"/>
                                        <p:tgtEl>
                                          <p:spTgt spid="22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2"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Quantities measured in the lab usually have units (labels) which tell us the type of measurement made.…"/>
          <p:cNvSpPr txBox="1"/>
          <p:nvPr>
            <p:ph type="body" idx="1"/>
          </p:nvPr>
        </p:nvSpPr>
        <p:spPr>
          <a:xfrm>
            <a:off x="2542794" y="2028824"/>
            <a:ext cx="19827755" cy="11281695"/>
          </a:xfrm>
          <a:prstGeom prst="rect">
            <a:avLst/>
          </a:prstGeom>
        </p:spPr>
        <p:txBody>
          <a:bodyPr/>
          <a:lstStyle/>
          <a:p>
            <a:pPr marL="0" indent="0">
              <a:spcBef>
                <a:spcPts val="1000"/>
              </a:spcBef>
              <a:buSzTx/>
              <a:buNone/>
              <a:defRPr sz="5100">
                <a:effectLst/>
              </a:defRPr>
            </a:pPr>
            <a:r>
              <a:t>Quantities measured in the lab usually have </a:t>
            </a:r>
            <a:r>
              <a:rPr b="1"/>
              <a:t>units (labels)</a:t>
            </a:r>
            <a:r>
              <a:t> which tell us the type of measurement made.</a:t>
            </a:r>
          </a:p>
          <a:p>
            <a:pPr marL="685800" indent="-685800">
              <a:spcBef>
                <a:spcPts val="900"/>
              </a:spcBef>
              <a:buSzTx/>
              <a:buNone/>
              <a:defRPr sz="5100">
                <a:effectLst/>
              </a:defRPr>
            </a:pPr>
            <a:r>
              <a:t> </a:t>
            </a:r>
          </a:p>
          <a:p>
            <a:pPr marL="0" indent="0">
              <a:spcBef>
                <a:spcPts val="900"/>
              </a:spcBef>
              <a:buSzTx/>
              <a:buNone/>
              <a:defRPr sz="5100">
                <a:effectLst/>
              </a:defRPr>
            </a:pPr>
            <a:r>
              <a:t>For example:</a:t>
            </a:r>
          </a:p>
          <a:p>
            <a:pPr marL="685800" indent="-685800">
              <a:buSzTx/>
              <a:buNone/>
              <a:defRPr sz="5100">
                <a:effectLst/>
              </a:defRPr>
            </a:pPr>
          </a:p>
          <a:p>
            <a:pPr marL="685800" indent="-685800">
              <a:spcBef>
                <a:spcPts val="800"/>
              </a:spcBef>
              <a:buSzTx/>
              <a:buNone/>
              <a:defRPr sz="5100">
                <a:effectLst/>
              </a:defRPr>
            </a:pPr>
            <a:r>
              <a:t>	</a:t>
            </a:r>
            <a:r>
              <a:rPr>
                <a:solidFill>
                  <a:srgbClr val="FF2600"/>
                </a:solidFill>
              </a:rPr>
              <a:t>5.2 cm - </a:t>
            </a:r>
            <a:r>
              <a:t>the unit (cm) tells us the type of measurement made is length.</a:t>
            </a:r>
          </a:p>
          <a:p>
            <a:pPr marL="685800" indent="-685800">
              <a:spcBef>
                <a:spcPts val="800"/>
              </a:spcBef>
              <a:buSzTx/>
              <a:buNone/>
              <a:defRPr sz="5100">
                <a:effectLst/>
              </a:defRPr>
            </a:pPr>
            <a:r>
              <a:t>	</a:t>
            </a:r>
            <a:r>
              <a:rPr>
                <a:solidFill>
                  <a:srgbClr val="FF2600"/>
                </a:solidFill>
              </a:rPr>
              <a:t>16.237 g</a:t>
            </a:r>
            <a:r>
              <a:t> - the unit (g) tells us the type of measurement made is mass.</a:t>
            </a:r>
          </a:p>
          <a:p>
            <a:pPr marL="685800" indent="-685800">
              <a:spcBef>
                <a:spcPts val="900"/>
              </a:spcBef>
              <a:buSzTx/>
              <a:buNone/>
              <a:defRPr sz="5100">
                <a:effectLst/>
              </a:defRPr>
            </a:pPr>
            <a:r>
              <a:t> </a:t>
            </a:r>
          </a:p>
          <a:p>
            <a:pPr marL="0" indent="0">
              <a:spcBef>
                <a:spcPts val="1000"/>
              </a:spcBef>
              <a:buSzTx/>
              <a:buNone/>
              <a:defRPr sz="5100">
                <a:effectLst/>
              </a:defRPr>
            </a:pPr>
            <a:r>
              <a:t>Often we must convert one kind of unit for a measurement to a different kind. For example, we may need to convert 28 inches into a certain number of feet. The </a:t>
            </a:r>
            <a:r>
              <a:rPr b="1">
                <a:solidFill>
                  <a:srgbClr val="FF2600"/>
                </a:solidFill>
              </a:rPr>
              <a:t>factor-label</a:t>
            </a:r>
            <a:r>
              <a:t> method (also known as the </a:t>
            </a:r>
            <a:r>
              <a:rPr>
                <a:solidFill>
                  <a:srgbClr val="FF2600"/>
                </a:solidFill>
                <a:latin typeface="Tribune Italic"/>
                <a:ea typeface="Tribune Italic"/>
                <a:cs typeface="Tribune Italic"/>
                <a:sym typeface="Tribune Italic"/>
              </a:rPr>
              <a:t>dimensional analysis</a:t>
            </a:r>
            <a:r>
              <a:t> method) uses </a:t>
            </a:r>
            <a:r>
              <a:rPr b="1"/>
              <a:t>conversion factors</a:t>
            </a:r>
            <a:r>
              <a:t> and units (</a:t>
            </a:r>
            <a:r>
              <a:rPr b="1"/>
              <a:t>labels</a:t>
            </a:r>
            <a:r>
              <a:t>) to solve problems of this type.</a:t>
            </a:r>
          </a:p>
        </p:txBody>
      </p:sp>
      <p:sp>
        <p:nvSpPr>
          <p:cNvPr id="226" name="Factor-Label Method of Unit Conversions"/>
          <p:cNvSpPr txBox="1"/>
          <p:nvPr>
            <p:ph type="title"/>
          </p:nvPr>
        </p:nvSpPr>
        <p:spPr>
          <a:xfrm>
            <a:off x="595563" y="-278607"/>
            <a:ext cx="23362741" cy="2290001"/>
          </a:xfrm>
          <a:prstGeom prst="rect">
            <a:avLst/>
          </a:prstGeom>
        </p:spPr>
        <p:txBody>
          <a:bodyPr/>
          <a:lstStyle>
            <a:lvl1pPr algn="l">
              <a:defRPr sz="8000"/>
            </a:lvl1pPr>
          </a:lstStyle>
          <a:p>
            <a:pPr>
              <a:defRPr>
                <a:effectLst/>
              </a:defRPr>
            </a:pPr>
            <a:r>
              <a:t>Factor-Label Method of Unit Conversions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Conversion factors are fractions that relate two kinds of units. One way in which they may be obtained is from equalities.…"/>
          <p:cNvSpPr txBox="1"/>
          <p:nvPr>
            <p:ph type="body" idx="1"/>
          </p:nvPr>
        </p:nvSpPr>
        <p:spPr>
          <a:xfrm>
            <a:off x="155970" y="1698039"/>
            <a:ext cx="22843725" cy="11336854"/>
          </a:xfrm>
          <a:prstGeom prst="rect">
            <a:avLst/>
          </a:prstGeom>
        </p:spPr>
        <p:txBody>
          <a:bodyPr/>
          <a:lstStyle/>
          <a:p>
            <a:pPr marL="0" indent="0">
              <a:spcBef>
                <a:spcPts val="3600"/>
              </a:spcBef>
              <a:buSzTx/>
              <a:buNone/>
              <a:defRPr b="1" sz="5000">
                <a:effectLst/>
                <a:latin typeface="Arial"/>
                <a:ea typeface="Arial"/>
                <a:cs typeface="Arial"/>
                <a:sym typeface="Arial"/>
              </a:defRPr>
            </a:pPr>
            <a:r>
              <a:t>Conversion factors</a:t>
            </a:r>
            <a:r>
              <a:rPr b="0"/>
              <a:t> are fractions that relate two kinds of units. One way in which they may be obtained is from equalities. </a:t>
            </a:r>
          </a:p>
          <a:p>
            <a:pPr marL="685800" indent="-685800">
              <a:spcBef>
                <a:spcPts val="3600"/>
              </a:spcBef>
              <a:buSzTx/>
              <a:buNone/>
              <a:defRPr sz="5000">
                <a:effectLst/>
              </a:defRPr>
            </a:pPr>
            <a:r>
              <a:t> 	For example: 12 in = 1 ft is an equality which leads to two equivalent fractions (conversion factors) generated by dividing one side of the equality by the other side.</a:t>
            </a:r>
          </a:p>
          <a:p>
            <a:pPr marL="685800" indent="-685800">
              <a:spcBef>
                <a:spcPts val="3600"/>
              </a:spcBef>
              <a:buSzTx/>
              <a:buNone/>
              <a:defRPr sz="5000">
                <a:effectLst/>
              </a:defRPr>
            </a:pPr>
            <a:r>
              <a:t>				</a:t>
            </a:r>
            <a:r>
              <a:rPr u="sng"/>
              <a:t>12 in</a:t>
            </a:r>
            <a:r>
              <a:t>			</a:t>
            </a:r>
            <a:r>
              <a:rPr u="sng"/>
              <a:t> 1 ft</a:t>
            </a:r>
          </a:p>
          <a:p>
            <a:pPr marL="685800" indent="-685800">
              <a:spcBef>
                <a:spcPts val="0"/>
              </a:spcBef>
              <a:buSzTx/>
              <a:buNone/>
              <a:defRPr sz="5000">
                <a:effectLst/>
              </a:defRPr>
            </a:pPr>
            <a:r>
              <a:t>  				 1 ft			12 in</a:t>
            </a:r>
          </a:p>
          <a:p>
            <a:pPr marL="685800" indent="-685800">
              <a:spcBef>
                <a:spcPts val="3600"/>
              </a:spcBef>
              <a:buSzTx/>
              <a:buNone/>
              <a:defRPr sz="5000">
                <a:effectLst/>
              </a:defRPr>
            </a:pPr>
            <a:r>
              <a:t>      Another common conversion factor: there are 4 quarters in a dollar ($):</a:t>
            </a:r>
          </a:p>
          <a:p>
            <a:pPr marL="685800" indent="-685800">
              <a:spcBef>
                <a:spcPts val="3600"/>
              </a:spcBef>
              <a:buSzTx/>
              <a:buNone/>
              <a:defRPr sz="5000">
                <a:effectLst/>
              </a:defRPr>
            </a:pPr>
            <a:r>
              <a:t>				</a:t>
            </a:r>
            <a:r>
              <a:rPr u="sng"/>
              <a:t>4 quarters</a:t>
            </a:r>
            <a:r>
              <a:t>		      </a:t>
            </a:r>
            <a:r>
              <a:rPr u="sng"/>
              <a:t> 1 $</a:t>
            </a:r>
          </a:p>
          <a:p>
            <a:pPr marL="685800" indent="-685800">
              <a:spcBef>
                <a:spcPts val="0"/>
              </a:spcBef>
              <a:buSzTx/>
              <a:buNone/>
              <a:defRPr sz="5000">
                <a:effectLst/>
              </a:defRPr>
            </a:pPr>
            <a:r>
              <a:t>  				      1 $			4 quarters</a:t>
            </a:r>
          </a:p>
        </p:txBody>
      </p:sp>
      <p:grpSp>
        <p:nvGrpSpPr>
          <p:cNvPr id="231" name="Group"/>
          <p:cNvGrpSpPr/>
          <p:nvPr/>
        </p:nvGrpSpPr>
        <p:grpSpPr>
          <a:xfrm>
            <a:off x="7126070" y="10730872"/>
            <a:ext cx="17326748" cy="3026662"/>
            <a:chOff x="0" y="0"/>
            <a:chExt cx="17326747" cy="3026660"/>
          </a:xfrm>
        </p:grpSpPr>
        <p:pic>
          <p:nvPicPr>
            <p:cNvPr id="229" name="Object 12" descr="Object 12"/>
            <p:cNvPicPr>
              <a:picLocks noChangeAspect="1"/>
            </p:cNvPicPr>
            <p:nvPr/>
          </p:nvPicPr>
          <p:blipFill>
            <a:blip r:embed="rId2">
              <a:extLst/>
            </a:blip>
            <a:stretch>
              <a:fillRect/>
            </a:stretch>
          </p:blipFill>
          <p:spPr>
            <a:xfrm>
              <a:off x="3752975" y="0"/>
              <a:ext cx="13573773" cy="3026661"/>
            </a:xfrm>
            <a:prstGeom prst="rect">
              <a:avLst/>
            </a:prstGeom>
            <a:ln w="12700" cap="flat">
              <a:noFill/>
              <a:miter lim="400000"/>
            </a:ln>
            <a:effectLst/>
          </p:spPr>
        </p:pic>
        <p:sp>
          <p:nvSpPr>
            <p:cNvPr id="230" name="And:"/>
            <p:cNvSpPr txBox="1"/>
            <p:nvPr/>
          </p:nvSpPr>
          <p:spPr>
            <a:xfrm>
              <a:off x="0" y="340968"/>
              <a:ext cx="1549810" cy="87286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t">
              <a:noAutofit/>
            </a:bodyPr>
            <a:lstStyle>
              <a:lvl1pPr marL="685800" indent="-685800">
                <a:spcBef>
                  <a:spcPts val="3600"/>
                </a:spcBef>
                <a:defRPr sz="3800">
                  <a:latin typeface="Tribune"/>
                  <a:ea typeface="Tribune"/>
                  <a:cs typeface="Tribune"/>
                  <a:sym typeface="Tribune"/>
                </a:defRPr>
              </a:lvl1pPr>
            </a:lstStyle>
            <a:p>
              <a:pPr>
                <a:defRPr sz="4400"/>
              </a:pPr>
              <a:r>
                <a:rPr sz="3800"/>
                <a:t>And: </a:t>
              </a:r>
            </a:p>
          </p:txBody>
        </p:sp>
      </p:grpSp>
      <p:sp>
        <p:nvSpPr>
          <p:cNvPr id="232" name="Factor-Label Method of Unit Conversions"/>
          <p:cNvSpPr txBox="1"/>
          <p:nvPr>
            <p:ph type="title"/>
          </p:nvPr>
        </p:nvSpPr>
        <p:spPr>
          <a:xfrm>
            <a:off x="595563" y="-278607"/>
            <a:ext cx="23362741" cy="2290001"/>
          </a:xfrm>
          <a:prstGeom prst="rect">
            <a:avLst/>
          </a:prstGeom>
        </p:spPr>
        <p:txBody>
          <a:bodyPr/>
          <a:lstStyle/>
          <a:p>
            <a:pPr>
              <a:defRPr>
                <a:effectLst/>
              </a:defRPr>
            </a:pPr>
            <a:r>
              <a:t>Factor-Label Method of Unit Conversions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8">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28">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2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8">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228">
                                            <p:txEl>
                                              <p:pRg st="5" end="5"/>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22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2" fill="hold">
                                  <p:stCondLst>
                                    <p:cond delay="0"/>
                                  </p:stCondLst>
                                  <p:iterate type="el" backwards="0">
                                    <p:tmAbs val="0"/>
                                  </p:iterate>
                                  <p:childTnLst>
                                    <p:set>
                                      <p:cBhvr>
                                        <p:cTn id="26" fill="hold"/>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8" grpId="1"/>
      <p:bldP build="whole" bldLvl="1" animBg="1" rev="0" advAuto="0" spid="231" grpId="2"/>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And yet another common example:…"/>
          <p:cNvSpPr txBox="1"/>
          <p:nvPr>
            <p:ph type="body" idx="1"/>
          </p:nvPr>
        </p:nvSpPr>
        <p:spPr>
          <a:xfrm>
            <a:off x="3900487" y="1971675"/>
            <a:ext cx="19780105" cy="9772651"/>
          </a:xfrm>
          <a:prstGeom prst="rect">
            <a:avLst/>
          </a:prstGeom>
        </p:spPr>
        <p:txBody>
          <a:bodyPr/>
          <a:lstStyle/>
          <a:p>
            <a:pPr marL="0" indent="0">
              <a:spcBef>
                <a:spcPts val="1100"/>
              </a:spcBef>
              <a:buSzTx/>
              <a:buNone/>
              <a:defRPr sz="5400">
                <a:effectLst/>
              </a:defRPr>
            </a:pPr>
            <a:r>
              <a:t>And yet another common example:</a:t>
            </a:r>
          </a:p>
          <a:p>
            <a:pPr marL="685800" indent="-685800">
              <a:spcBef>
                <a:spcPts val="1200"/>
              </a:spcBef>
              <a:buSzTx/>
              <a:buNone/>
              <a:defRPr sz="5400">
                <a:effectLst/>
              </a:defRPr>
            </a:pPr>
            <a:r>
              <a:t>	60 min = 1 hr is an equality which leads to two equivalent conversion factors.</a:t>
            </a:r>
          </a:p>
          <a:p>
            <a:pPr marL="685800" indent="-685800">
              <a:spcBef>
                <a:spcPts val="900"/>
              </a:spcBef>
              <a:buSzTx/>
              <a:buNone/>
              <a:defRPr sz="5400">
                <a:effectLst/>
              </a:defRPr>
            </a:pPr>
            <a:r>
              <a:t>				</a:t>
            </a:r>
            <a:r>
              <a:rPr u="sng"/>
              <a:t>60 min</a:t>
            </a:r>
            <a:r>
              <a:t>		</a:t>
            </a:r>
            <a:r>
              <a:rPr u="sng"/>
              <a:t> 1 hr</a:t>
            </a:r>
          </a:p>
          <a:p>
            <a:pPr marL="685800" indent="-685800">
              <a:spcBef>
                <a:spcPts val="900"/>
              </a:spcBef>
              <a:buSzTx/>
              <a:buNone/>
              <a:defRPr sz="5400">
                <a:effectLst/>
              </a:defRPr>
            </a:pPr>
            <a:r>
              <a:t> 				1 hr		         60 min</a:t>
            </a:r>
          </a:p>
          <a:p>
            <a:pPr marL="685800" indent="-685800">
              <a:spcBef>
                <a:spcPts val="900"/>
              </a:spcBef>
              <a:buSzTx/>
              <a:buNone/>
              <a:defRPr sz="5400">
                <a:effectLst/>
              </a:defRPr>
            </a:pPr>
            <a:r>
              <a:t> </a:t>
            </a:r>
          </a:p>
          <a:p>
            <a:pPr lvl="1" marL="685800" indent="36739">
              <a:spcBef>
                <a:spcPts val="900"/>
              </a:spcBef>
              <a:buSzTx/>
              <a:buNone/>
              <a:defRPr sz="5400">
                <a:effectLst/>
              </a:defRPr>
            </a:pPr>
            <a:r>
              <a:t>Other forms : 	 </a:t>
            </a:r>
            <a:r>
              <a:rPr u="sng"/>
              <a:t>60 min</a:t>
            </a:r>
            <a:r>
              <a:t>	     =	60 min/hr	=	</a:t>
            </a:r>
            <a:r>
              <a:rPr u="sng"/>
              <a:t>60 min</a:t>
            </a:r>
            <a:r>
              <a:t>  	     	                       per hr 	     	     	     	           1 hr</a:t>
            </a:r>
          </a:p>
          <a:p>
            <a:pPr marL="0" indent="0">
              <a:spcBef>
                <a:spcPts val="1000"/>
              </a:spcBef>
              <a:buSzTx/>
              <a:buNone/>
              <a:defRPr i="1" sz="5400">
                <a:effectLst/>
                <a:latin typeface="Arial"/>
                <a:ea typeface="Arial"/>
                <a:cs typeface="Arial"/>
                <a:sym typeface="Arial"/>
              </a:defRPr>
            </a:pPr>
            <a:r>
              <a:t>When you are new to the factor-label method, it is most helpful to use the form that has a numerator and denominator term (and not 60 min/hr)</a:t>
            </a:r>
          </a:p>
        </p:txBody>
      </p:sp>
      <p:sp>
        <p:nvSpPr>
          <p:cNvPr id="235" name="Some conversion factors are considered exact and have unlimited sig figs, but most conversion factors obey sig fig rules."/>
          <p:cNvSpPr txBox="1"/>
          <p:nvPr/>
        </p:nvSpPr>
        <p:spPr>
          <a:xfrm>
            <a:off x="6851201" y="12028649"/>
            <a:ext cx="16512669" cy="1458544"/>
          </a:xfrm>
          <a:prstGeom prst="rect">
            <a:avLst/>
          </a:prstGeom>
          <a:ln w="3175">
            <a:miter lim="400000"/>
          </a:ln>
          <a:extLst>
            <a:ext uri="{C572A759-6A51-4108-AA02-DFA0A04FC94B}">
              <ma14:wrappingTextBoxFlag xmlns:ma14="http://schemas.microsoft.com/office/mac/drawingml/2011/main" val="1"/>
            </a:ext>
          </a:extLst>
        </p:spPr>
        <p:txBody>
          <a:bodyPr lIns="68580" tIns="68580" rIns="68580" bIns="68580">
            <a:spAutoFit/>
          </a:bodyPr>
          <a:lstStyle/>
          <a:p>
            <a:pPr indent="17512" algn="just" defTabSz="1285875">
              <a:spcBef>
                <a:spcPts val="1000"/>
              </a:spcBef>
              <a:tabLst>
                <a:tab pos="952500" algn="l"/>
              </a:tabLst>
              <a:defRPr sz="4600">
                <a:latin typeface="Times New Roman"/>
                <a:ea typeface="Times New Roman"/>
                <a:cs typeface="Times New Roman"/>
                <a:sym typeface="Times New Roman"/>
              </a:defRPr>
            </a:pPr>
            <a:r>
              <a:t>Some conversion factors are considered </a:t>
            </a:r>
            <a:r>
              <a:rPr i="1">
                <a:solidFill>
                  <a:srgbClr val="FF3300"/>
                </a:solidFill>
              </a:rPr>
              <a:t>exact</a:t>
            </a:r>
            <a:r>
              <a:t> and have </a:t>
            </a:r>
            <a:r>
              <a:rPr i="1">
                <a:solidFill>
                  <a:srgbClr val="FF3300"/>
                </a:solidFill>
              </a:rPr>
              <a:t>unlimited sig figs, </a:t>
            </a:r>
            <a:r>
              <a:t>but most conversion factors obey sig fig rules.</a:t>
            </a:r>
          </a:p>
        </p:txBody>
      </p:sp>
      <p:sp>
        <p:nvSpPr>
          <p:cNvPr id="236" name="Factor-Label Method of Unit Conversions"/>
          <p:cNvSpPr txBox="1"/>
          <p:nvPr>
            <p:ph type="title"/>
          </p:nvPr>
        </p:nvSpPr>
        <p:spPr>
          <a:xfrm>
            <a:off x="595563" y="-278607"/>
            <a:ext cx="23362741" cy="2290001"/>
          </a:xfrm>
          <a:prstGeom prst="rect">
            <a:avLst/>
          </a:prstGeom>
        </p:spPr>
        <p:txBody>
          <a:bodyPr/>
          <a:lstStyle/>
          <a:p>
            <a:pPr>
              <a:defRPr>
                <a:effectLst/>
              </a:defRPr>
            </a:pPr>
            <a:r>
              <a:t>Factor-Label Method of Unit Conversions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txEl>
                                              <p:pRg st="5" end="5"/>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34">
                                            <p:txEl>
                                              <p:pRg st="6" end="6"/>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2" fill="hold">
                                  <p:stCondLst>
                                    <p:cond delay="0"/>
                                  </p:stCondLst>
                                  <p:iterate type="el" backwards="0">
                                    <p:tmAbs val="0"/>
                                  </p:iterate>
                                  <p:childTnLst>
                                    <p:set>
                                      <p:cBhvr>
                                        <p:cTn id="13" fill="hold"/>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P build="whole" bldLvl="1" animBg="1" rev="0" advAuto="0" spid="235"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ectangle 3"/>
          <p:cNvSpPr txBox="1"/>
          <p:nvPr>
            <p:ph type="body" idx="1"/>
          </p:nvPr>
        </p:nvSpPr>
        <p:spPr>
          <a:xfrm>
            <a:off x="2098090" y="914399"/>
            <a:ext cx="20479439" cy="11347451"/>
          </a:xfrm>
          <a:prstGeom prst="rect">
            <a:avLst/>
          </a:prstGeom>
        </p:spPr>
        <p:txBody>
          <a:bodyPr/>
          <a:lstStyle/>
          <a:p>
            <a:pPr marL="0" indent="0" algn="just">
              <a:spcBef>
                <a:spcPts val="1300"/>
              </a:spcBef>
              <a:defRPr sz="6200">
                <a:effectLst/>
              </a:defRPr>
            </a:pPr>
            <a:r>
              <a:t>When solving a problem, set up an equation so that </a:t>
            </a:r>
            <a:r>
              <a:rPr i="1">
                <a:solidFill>
                  <a:srgbClr val="FF3300"/>
                </a:solidFill>
              </a:rPr>
              <a:t>all unwanted units cancel</a:t>
            </a:r>
            <a:r>
              <a:t>, leaving only the desired unit. </a:t>
            </a:r>
            <a:r>
              <a:rPr i="1"/>
              <a:t> For example</a:t>
            </a:r>
            <a:r>
              <a:t>, we want to find out </a:t>
            </a:r>
            <a:r>
              <a:rPr>
                <a:solidFill>
                  <a:srgbClr val="0000FF"/>
                </a:solidFill>
              </a:rPr>
              <a:t>how many kilometers are there in 26.22 miles</a:t>
            </a:r>
            <a:r>
              <a:t>.  We will get the correct answer if we multiply 26.22 mi by the conversion factor km/mi.  </a:t>
            </a:r>
          </a:p>
        </p:txBody>
      </p:sp>
      <p:pic>
        <p:nvPicPr>
          <p:cNvPr id="239" name="Object 4" descr="Object 4"/>
          <p:cNvPicPr>
            <a:picLocks noChangeAspect="1"/>
          </p:cNvPicPr>
          <p:nvPr/>
        </p:nvPicPr>
        <p:blipFill>
          <a:blip r:embed="rId2">
            <a:extLst/>
          </a:blip>
          <a:stretch>
            <a:fillRect/>
          </a:stretch>
        </p:blipFill>
        <p:spPr>
          <a:xfrm>
            <a:off x="5791200" y="6705600"/>
            <a:ext cx="12649200" cy="4968877"/>
          </a:xfrm>
          <a:prstGeom prst="rect">
            <a:avLst/>
          </a:prstGeom>
          <a:ln w="12700">
            <a:miter lim="400000"/>
          </a:ln>
        </p:spPr>
      </p:pic>
      <p:sp>
        <p:nvSpPr>
          <p:cNvPr id="240" name="42.195043...."/>
          <p:cNvSpPr txBox="1"/>
          <p:nvPr/>
        </p:nvSpPr>
        <p:spPr>
          <a:xfrm>
            <a:off x="19193597" y="8514211"/>
            <a:ext cx="2374283" cy="556496"/>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a:lvl1pPr>
          </a:lstStyle>
          <a:p>
            <a:pPr/>
            <a:r>
              <a:t>42.195043....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9"/>
                                        </p:tgtEl>
                                        <p:attrNameLst>
                                          <p:attrName>style.visibility</p:attrName>
                                        </p:attrNameLst>
                                      </p:cBhvr>
                                      <p:to>
                                        <p:strVal val="visible"/>
                                      </p:to>
                                    </p:set>
                                    <p:animEffect filter="fade" transition="in">
                                      <p:cBhvr>
                                        <p:cTn id="7" dur="500"/>
                                        <p:tgtEl>
                                          <p:spTgt spid="239"/>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2"/>
      <p:bldP build="whole" bldLvl="1" animBg="1" rev="0" advAuto="0" spid="239"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Rectangle 2"/>
          <p:cNvSpPr txBox="1"/>
          <p:nvPr>
            <p:ph type="title"/>
          </p:nvPr>
        </p:nvSpPr>
        <p:spPr>
          <a:xfrm>
            <a:off x="3962400" y="609599"/>
            <a:ext cx="16764000" cy="2187577"/>
          </a:xfrm>
          <a:prstGeom prst="rect">
            <a:avLst/>
          </a:prstGeom>
          <a:solidFill>
            <a:srgbClr val="FFFFFF"/>
          </a:solidFill>
        </p:spPr>
        <p:txBody>
          <a:bodyPr>
            <a:noAutofit/>
          </a:bodyPr>
          <a:lstStyle/>
          <a:p>
            <a:pPr>
              <a:defRPr i="1" sz="7000">
                <a:effectLst/>
              </a:defRPr>
            </a:pPr>
            <a:r>
              <a:t>Some</a:t>
            </a:r>
            <a:r>
              <a:rPr i="0"/>
              <a:t> Exact Conversions</a:t>
            </a:r>
          </a:p>
        </p:txBody>
      </p:sp>
      <p:sp>
        <p:nvSpPr>
          <p:cNvPr id="243" name="AutoShape 3"/>
          <p:cNvSpPr/>
          <p:nvPr/>
        </p:nvSpPr>
        <p:spPr>
          <a:xfrm>
            <a:off x="3759200" y="3222625"/>
            <a:ext cx="2184400" cy="1422401"/>
          </a:xfrm>
          <a:prstGeom prst="rightArrow">
            <a:avLst>
              <a:gd name="adj1" fmla="val 50000"/>
              <a:gd name="adj2" fmla="val 76793"/>
            </a:avLst>
          </a:prstGeom>
          <a:solidFill>
            <a:srgbClr val="FAFD00"/>
          </a:solidFill>
          <a:ln w="88900">
            <a:solidFill>
              <a:srgbClr val="EEC85E"/>
            </a:solidFill>
            <a:miter/>
          </a:ln>
        </p:spPr>
        <p:txBody>
          <a:bodyPr tIns="91439" bIns="91439" anchor="ctr"/>
          <a:lstStyle/>
          <a:p>
            <a:pPr algn="ctr">
              <a:defRPr sz="3200">
                <a:latin typeface="Times New Roman"/>
                <a:ea typeface="Times New Roman"/>
                <a:cs typeface="Times New Roman"/>
                <a:sym typeface="Times New Roman"/>
              </a:defRPr>
            </a:pPr>
          </a:p>
        </p:txBody>
      </p:sp>
      <p:sp>
        <p:nvSpPr>
          <p:cNvPr id="244" name="Rectangle 4"/>
          <p:cNvSpPr txBox="1"/>
          <p:nvPr/>
        </p:nvSpPr>
        <p:spPr>
          <a:xfrm>
            <a:off x="4025899" y="3559176"/>
            <a:ext cx="1499792" cy="6731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sz="3200">
                <a:latin typeface="Book Antiqua"/>
                <a:ea typeface="Book Antiqua"/>
                <a:cs typeface="Book Antiqua"/>
                <a:sym typeface="Book Antiqua"/>
              </a:defRPr>
            </a:lvl1pPr>
          </a:lstStyle>
          <a:p>
            <a:pPr/>
            <a:r>
              <a:t>Length</a:t>
            </a:r>
          </a:p>
        </p:txBody>
      </p:sp>
      <p:sp>
        <p:nvSpPr>
          <p:cNvPr id="245" name="AutoShape 5"/>
          <p:cNvSpPr/>
          <p:nvPr/>
        </p:nvSpPr>
        <p:spPr>
          <a:xfrm>
            <a:off x="3749675" y="5942013"/>
            <a:ext cx="2184401" cy="1422401"/>
          </a:xfrm>
          <a:prstGeom prst="rightArrow">
            <a:avLst>
              <a:gd name="adj1" fmla="val 50000"/>
              <a:gd name="adj2" fmla="val 76793"/>
            </a:avLst>
          </a:prstGeom>
          <a:solidFill>
            <a:srgbClr val="FAFD00"/>
          </a:solidFill>
          <a:ln w="88900">
            <a:solidFill>
              <a:srgbClr val="EEC85E"/>
            </a:solidFill>
            <a:miter/>
          </a:ln>
        </p:spPr>
        <p:txBody>
          <a:bodyPr tIns="91439" bIns="91439" anchor="ctr"/>
          <a:lstStyle/>
          <a:p>
            <a:pPr algn="ctr">
              <a:defRPr sz="3200">
                <a:latin typeface="Times New Roman"/>
                <a:ea typeface="Times New Roman"/>
                <a:cs typeface="Times New Roman"/>
                <a:sym typeface="Times New Roman"/>
              </a:defRPr>
            </a:pPr>
          </a:p>
        </p:txBody>
      </p:sp>
      <p:sp>
        <p:nvSpPr>
          <p:cNvPr id="246" name="Rectangle 6"/>
          <p:cNvSpPr txBox="1"/>
          <p:nvPr/>
        </p:nvSpPr>
        <p:spPr>
          <a:xfrm>
            <a:off x="3765549" y="6307137"/>
            <a:ext cx="1680767" cy="6731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sz="3200">
                <a:latin typeface="Book Antiqua"/>
                <a:ea typeface="Book Antiqua"/>
                <a:cs typeface="Book Antiqua"/>
                <a:sym typeface="Book Antiqua"/>
              </a:defRPr>
            </a:lvl1pPr>
          </a:lstStyle>
          <a:p>
            <a:pPr/>
            <a:r>
              <a:t>Volume</a:t>
            </a:r>
          </a:p>
        </p:txBody>
      </p:sp>
      <p:sp>
        <p:nvSpPr>
          <p:cNvPr id="247" name="AutoShape 7"/>
          <p:cNvSpPr/>
          <p:nvPr/>
        </p:nvSpPr>
        <p:spPr>
          <a:xfrm>
            <a:off x="3657600" y="7836693"/>
            <a:ext cx="2184400" cy="1422401"/>
          </a:xfrm>
          <a:prstGeom prst="rightArrow">
            <a:avLst>
              <a:gd name="adj1" fmla="val 50000"/>
              <a:gd name="adj2" fmla="val 76793"/>
            </a:avLst>
          </a:prstGeom>
          <a:solidFill>
            <a:srgbClr val="FAFD00"/>
          </a:solidFill>
          <a:ln w="88900">
            <a:solidFill>
              <a:srgbClr val="EEC85E"/>
            </a:solidFill>
            <a:miter/>
          </a:ln>
        </p:spPr>
        <p:txBody>
          <a:bodyPr tIns="91439" bIns="91439" anchor="ctr"/>
          <a:lstStyle/>
          <a:p>
            <a:pPr algn="ctr">
              <a:defRPr sz="3200">
                <a:latin typeface="Times New Roman"/>
                <a:ea typeface="Times New Roman"/>
                <a:cs typeface="Times New Roman"/>
                <a:sym typeface="Times New Roman"/>
              </a:defRPr>
            </a:pPr>
          </a:p>
        </p:txBody>
      </p:sp>
      <p:sp>
        <p:nvSpPr>
          <p:cNvPr id="248" name="Rectangle 8"/>
          <p:cNvSpPr txBox="1"/>
          <p:nvPr/>
        </p:nvSpPr>
        <p:spPr>
          <a:xfrm>
            <a:off x="3841749" y="8176419"/>
            <a:ext cx="1160860" cy="673101"/>
          </a:xfrm>
          <a:prstGeom prst="rect">
            <a:avLst/>
          </a:prstGeom>
          <a:ln w="3175">
            <a:miter lim="400000"/>
          </a:ln>
          <a:extLst>
            <a:ext uri="{C572A759-6A51-4108-AA02-DFA0A04FC94B}">
              <ma14:wrappingTextBoxFlag xmlns:ma14="http://schemas.microsoft.com/office/mac/drawingml/2011/main" val="1"/>
            </a:ext>
          </a:extLst>
        </p:spPr>
        <p:txBody>
          <a:bodyPr wrap="none" lIns="88900" tIns="88900" rIns="88900" bIns="88900">
            <a:spAutoFit/>
          </a:bodyPr>
          <a:lstStyle>
            <a:lvl1pPr>
              <a:defRPr b="1" sz="3200">
                <a:latin typeface="Book Antiqua"/>
                <a:ea typeface="Book Antiqua"/>
                <a:cs typeface="Book Antiqua"/>
                <a:sym typeface="Book Antiqua"/>
              </a:defRPr>
            </a:lvl1pPr>
          </a:lstStyle>
          <a:p>
            <a:pPr/>
            <a:r>
              <a:t>Mass</a:t>
            </a:r>
          </a:p>
        </p:txBody>
      </p:sp>
      <p:sp>
        <p:nvSpPr>
          <p:cNvPr id="249" name="Text Box 9"/>
          <p:cNvSpPr txBox="1"/>
          <p:nvPr/>
        </p:nvSpPr>
        <p:spPr>
          <a:xfrm>
            <a:off x="3901439" y="10210800"/>
            <a:ext cx="16581123" cy="1653426"/>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defRPr sz="5200">
                <a:solidFill>
                  <a:srgbClr val="0000FF"/>
                </a:solidFill>
                <a:latin typeface="Times New Roman"/>
                <a:ea typeface="Times New Roman"/>
                <a:cs typeface="Times New Roman"/>
                <a:sym typeface="Times New Roman"/>
              </a:defRPr>
            </a:pPr>
            <a:r>
              <a:t>These conversions have </a:t>
            </a:r>
            <a:r>
              <a:rPr b="1" i="1">
                <a:solidFill>
                  <a:srgbClr val="FF3300"/>
                </a:solidFill>
              </a:rPr>
              <a:t>unlimited</a:t>
            </a:r>
            <a:r>
              <a:t> sig figs by definition. Most other conversions inexact… and follow sig fig rules!</a:t>
            </a:r>
          </a:p>
        </p:txBody>
      </p:sp>
      <p:sp>
        <p:nvSpPr>
          <p:cNvPr id="250" name="Text Box 10"/>
          <p:cNvSpPr txBox="1"/>
          <p:nvPr/>
        </p:nvSpPr>
        <p:spPr>
          <a:xfrm>
            <a:off x="6339840" y="2409825"/>
            <a:ext cx="10347023" cy="6302135"/>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1 km = 1000 m = 10</a:t>
            </a:r>
            <a:r>
              <a:rPr baseline="31999"/>
              <a:t>5</a:t>
            </a:r>
            <a:r>
              <a:rPr baseline="28230"/>
              <a:t> </a:t>
            </a:r>
            <a:r>
              <a:t>cm = 10</a:t>
            </a:r>
            <a:r>
              <a:rPr baseline="31999"/>
              <a:t>12</a:t>
            </a:r>
            <a:r>
              <a:t> nm</a:t>
            </a:r>
            <a:endParaRPr baseline="28230"/>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12 in = 1 ft 	5280 ft =1 mile</a:t>
            </a: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1 in = 2.54 cm</a:t>
            </a:r>
          </a:p>
          <a:p>
            <a:pPr>
              <a:spcBef>
                <a:spcPts val="8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1 cm</a:t>
            </a:r>
            <a:r>
              <a:rPr baseline="28347" sz="4600"/>
              <a:t>3</a:t>
            </a:r>
            <a:r>
              <a:t> = 1 mL     1000 mL = 1 L</a:t>
            </a:r>
          </a:p>
          <a:p>
            <a:pPr>
              <a:spcBef>
                <a:spcPts val="8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1 g = 1000 mg	  1 kg  = 1000 g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ext Box 7"/>
          <p:cNvSpPr txBox="1"/>
          <p:nvPr/>
        </p:nvSpPr>
        <p:spPr>
          <a:xfrm>
            <a:off x="3444239" y="1351019"/>
            <a:ext cx="14780897" cy="7276987"/>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p>
            <a:pPr>
              <a:spcBef>
                <a:spcPts val="1300"/>
              </a:spcBef>
              <a:defRPr i="1" sz="52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Test yourself:</a:t>
            </a:r>
            <a:r>
              <a:rPr i="0">
                <a:solidFill>
                  <a:srgbClr val="000000"/>
                </a:solidFill>
              </a:rPr>
              <a:t>  </a:t>
            </a:r>
            <a:r>
              <a:rPr i="0">
                <a:solidFill>
                  <a:srgbClr val="FF3300"/>
                </a:solidFill>
              </a:rPr>
              <a:t>How many hours in 3.5 weeks?</a:t>
            </a:r>
            <a:endParaRPr i="0">
              <a:solidFill>
                <a:srgbClr val="FF3300"/>
              </a:solidFill>
            </a:endParaRP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Starting quantity:</a:t>
            </a:r>
            <a:r>
              <a:rPr i="0"/>
              <a:t> 3.5 weeks</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#1:</a:t>
            </a:r>
            <a:r>
              <a:rPr i="0"/>
              <a:t> 1 week = 7 days </a:t>
            </a:r>
            <a:r>
              <a:rPr>
                <a:solidFill>
                  <a:srgbClr val="0000FF"/>
                </a:solidFill>
              </a:rPr>
              <a:t>(exact)</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#2:</a:t>
            </a:r>
            <a:r>
              <a:rPr i="0"/>
              <a:t> 1 day = 24 hours </a:t>
            </a:r>
            <a:r>
              <a:rPr>
                <a:solidFill>
                  <a:srgbClr val="0000FF"/>
                </a:solidFill>
              </a:rPr>
              <a:t>(exact)</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so:</a:t>
            </a: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3.5 weeks * (7 days / 1 week) * (24 hours / 1 day) = </a:t>
            </a:r>
            <a:r>
              <a:rPr>
                <a:solidFill>
                  <a:srgbClr val="0000FF"/>
                </a:solidFill>
              </a:rPr>
              <a:t>590 hours </a:t>
            </a:r>
            <a:r>
              <a:rPr i="1">
                <a:solidFill>
                  <a:srgbClr val="0000FF"/>
                </a:solidFill>
              </a:rPr>
              <a:t>(two sig figs)</a:t>
            </a:r>
            <a:r>
              <a:rPr>
                <a:solidFill>
                  <a:srgbClr val="0000FF"/>
                </a:solidFill>
              </a:rPr>
              <a:t>          </a:t>
            </a:r>
            <a:r>
              <a:rPr i="1" sz="4200"/>
              <a:t>588 exact</a:t>
            </a:r>
          </a:p>
        </p:txBody>
      </p:sp>
      <p:sp>
        <p:nvSpPr>
          <p:cNvPr id="253" name="Rectangle 5"/>
          <p:cNvSpPr/>
          <p:nvPr/>
        </p:nvSpPr>
        <p:spPr>
          <a:xfrm>
            <a:off x="3352799" y="5819775"/>
            <a:ext cx="16764001" cy="3962400"/>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
        <p:nvSpPr>
          <p:cNvPr id="254" name="Rectangle 4"/>
          <p:cNvSpPr/>
          <p:nvPr/>
        </p:nvSpPr>
        <p:spPr>
          <a:xfrm>
            <a:off x="3352799" y="2330052"/>
            <a:ext cx="16764001" cy="3962401"/>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254"/>
                                        </p:tgtEl>
                                      </p:cBhvr>
                                    </p:animEffect>
                                    <p:set>
                                      <p:cBhvr>
                                        <p:cTn id="7" fill="hold">
                                          <p:stCondLst>
                                            <p:cond delay="499"/>
                                          </p:stCondLst>
                                        </p:cTn>
                                        <p:tgtEl>
                                          <p:spTgt spid="2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500" fill="hold"/>
                                        <p:tgtEl>
                                          <p:spTgt spid="253"/>
                                        </p:tgtEl>
                                      </p:cBhvr>
                                    </p:animEffect>
                                    <p:set>
                                      <p:cBhvr>
                                        <p:cTn id="12" fill="hold">
                                          <p:stCondLst>
                                            <p:cond delay="499"/>
                                          </p:stCondLst>
                                        </p:cTn>
                                        <p:tgtEl>
                                          <p:spTgt spid="2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2"/>
      <p:bldP build="whole" bldLvl="1" animBg="1" rev="0" advAuto="0" spid="25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7" name="Picture 24" descr="Picture 24"/>
          <p:cNvPicPr>
            <a:picLocks noChangeAspect="1"/>
          </p:cNvPicPr>
          <p:nvPr/>
        </p:nvPicPr>
        <p:blipFill>
          <a:blip r:embed="rId2">
            <a:extLst/>
          </a:blip>
          <a:stretch>
            <a:fillRect/>
          </a:stretch>
        </p:blipFill>
        <p:spPr>
          <a:xfrm>
            <a:off x="3672392" y="2068115"/>
            <a:ext cx="16897201" cy="12672902"/>
          </a:xfrm>
          <a:prstGeom prst="rect">
            <a:avLst/>
          </a:prstGeom>
          <a:ln w="12700">
            <a:miter lim="400000"/>
          </a:ln>
        </p:spPr>
      </p:pic>
      <p:sp>
        <p:nvSpPr>
          <p:cNvPr id="78" name="Rectangle 2"/>
          <p:cNvSpPr txBox="1"/>
          <p:nvPr>
            <p:ph type="title"/>
          </p:nvPr>
        </p:nvSpPr>
        <p:spPr>
          <a:xfrm>
            <a:off x="6578068" y="93997"/>
            <a:ext cx="17979389" cy="1535801"/>
          </a:xfrm>
          <a:prstGeom prst="rect">
            <a:avLst/>
          </a:prstGeom>
        </p:spPr>
        <p:txBody>
          <a:bodyPr lIns="68580" tIns="68580" rIns="68580" bIns="68580">
            <a:noAutofit/>
          </a:bodyPr>
          <a:lstStyle>
            <a:lvl1pPr>
              <a:defRPr b="1" sz="9800">
                <a:solidFill>
                  <a:srgbClr val="0433FF"/>
                </a:solidFill>
                <a:latin typeface="Tribune"/>
                <a:ea typeface="Tribune"/>
                <a:cs typeface="Tribune"/>
                <a:sym typeface="Tribune"/>
              </a:defRPr>
            </a:lvl1pPr>
          </a:lstStyle>
          <a:p>
            <a:pPr>
              <a:defRPr>
                <a:effectLst/>
              </a:defRPr>
            </a:pPr>
            <a:r>
              <a:t>Chemistry: The Central Science</a:t>
            </a:r>
          </a:p>
        </p:txBody>
      </p:sp>
      <p:sp>
        <p:nvSpPr>
          <p:cNvPr id="79" name="Rectangle 3"/>
          <p:cNvSpPr txBox="1"/>
          <p:nvPr>
            <p:ph type="body" idx="1"/>
          </p:nvPr>
        </p:nvSpPr>
        <p:spPr>
          <a:xfrm>
            <a:off x="291097" y="1786377"/>
            <a:ext cx="16459201" cy="10143246"/>
          </a:xfrm>
          <a:prstGeom prst="rect">
            <a:avLst/>
          </a:prstGeom>
        </p:spPr>
        <p:txBody>
          <a:bodyPr>
            <a:noAutofit/>
          </a:bodyPr>
          <a:lstStyle/>
          <a:p>
            <a:pPr marL="0" indent="15876">
              <a:spcBef>
                <a:spcPts val="1300"/>
              </a:spcBef>
              <a:defRPr sz="5200">
                <a:effectLst/>
              </a:defRPr>
            </a:pPr>
            <a:r>
              <a:t>Chemistry is often referred to as “</a:t>
            </a:r>
            <a:r>
              <a:rPr b="1" i="1"/>
              <a:t>The Central Science</a:t>
            </a:r>
            <a:r>
              <a:t>” because it is crucial to all other sciences.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ext Box 2"/>
          <p:cNvSpPr txBox="1"/>
          <p:nvPr/>
        </p:nvSpPr>
        <p:spPr>
          <a:xfrm>
            <a:off x="3818555" y="178916"/>
            <a:ext cx="17190721" cy="11535551"/>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p>
            <a:pPr>
              <a:spcBef>
                <a:spcPts val="1300"/>
              </a:spcBef>
              <a:defRPr i="1" sz="52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Test yourself:</a:t>
            </a:r>
            <a:r>
              <a:rPr i="0">
                <a:solidFill>
                  <a:srgbClr val="000000"/>
                </a:solidFill>
              </a:rPr>
              <a:t>  </a:t>
            </a:r>
            <a:r>
              <a:rPr i="0">
                <a:solidFill>
                  <a:srgbClr val="FF3300"/>
                </a:solidFill>
              </a:rPr>
              <a:t>How many quarters will a tourist need to travel 555 km?  Car: 22 miles per gallon, gas: $1.37/gallon, 1.61 km = 1 mile</a:t>
            </a:r>
            <a:endParaRPr i="0">
              <a:solidFill>
                <a:srgbClr val="FF3300"/>
              </a:solidFill>
            </a:endParaRP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Starting quantity:</a:t>
            </a:r>
            <a:r>
              <a:rPr i="0"/>
              <a:t> 555 km</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#1:</a:t>
            </a:r>
            <a:r>
              <a:rPr i="0"/>
              <a:t> 4 quarters = 1 $ </a:t>
            </a:r>
            <a:r>
              <a:rPr>
                <a:solidFill>
                  <a:srgbClr val="0000FF"/>
                </a:solidFill>
              </a:rPr>
              <a:t>(exact)</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#2:</a:t>
            </a:r>
            <a:r>
              <a:rPr i="0"/>
              <a:t> 22 miles = 1 gallon </a:t>
            </a:r>
            <a:r>
              <a:rPr>
                <a:solidFill>
                  <a:srgbClr val="0000FF"/>
                </a:solidFill>
              </a:rPr>
              <a:t>(2 sig figs)</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#3:</a:t>
            </a:r>
            <a:r>
              <a:rPr i="0"/>
              <a:t> 1 gallon = $1.37 </a:t>
            </a:r>
            <a:r>
              <a:rPr>
                <a:solidFill>
                  <a:srgbClr val="0000FF"/>
                </a:solidFill>
              </a:rPr>
              <a:t>(3 sig figs)</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#4:</a:t>
            </a:r>
            <a:r>
              <a:rPr i="0"/>
              <a:t> 1 mile = 1.61 km </a:t>
            </a:r>
            <a:r>
              <a:rPr>
                <a:solidFill>
                  <a:srgbClr val="0000FF"/>
                </a:solidFill>
              </a:rPr>
              <a:t>(3 sig figs)</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so:</a:t>
            </a: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555 km * (1 mile / 1.61 km) * (1 gallon / 22 miles) * ($1.37 / gallon) * (4 quarters / $1) = </a:t>
            </a:r>
            <a:r>
              <a:rPr>
                <a:solidFill>
                  <a:srgbClr val="0000FF"/>
                </a:solidFill>
              </a:rPr>
              <a:t>86 quarters </a:t>
            </a:r>
            <a:r>
              <a:rPr i="1">
                <a:solidFill>
                  <a:srgbClr val="0000FF"/>
                </a:solidFill>
              </a:rPr>
              <a:t>(2 sig figs)      </a:t>
            </a:r>
            <a:endParaRPr i="1">
              <a:solidFill>
                <a:srgbClr val="0000FF"/>
              </a:solidFill>
            </a:endParaRPr>
          </a:p>
          <a:p>
            <a:pPr lvl="8" indent="3657600">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rPr i="1">
                <a:solidFill>
                  <a:srgbClr val="0000FF"/>
                </a:solidFill>
              </a:rPr>
              <a:t>                               </a:t>
            </a:r>
            <a:r>
              <a:rPr i="1" sz="4000"/>
              <a:t>85.86674.......</a:t>
            </a:r>
          </a:p>
        </p:txBody>
      </p:sp>
      <p:sp>
        <p:nvSpPr>
          <p:cNvPr id="257" name="Rectangle 4"/>
          <p:cNvSpPr/>
          <p:nvPr/>
        </p:nvSpPr>
        <p:spPr>
          <a:xfrm>
            <a:off x="3200399" y="8296275"/>
            <a:ext cx="17068801" cy="3505201"/>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
        <p:nvSpPr>
          <p:cNvPr id="258" name="Rectangle 3"/>
          <p:cNvSpPr/>
          <p:nvPr/>
        </p:nvSpPr>
        <p:spPr>
          <a:xfrm>
            <a:off x="3721099" y="2595562"/>
            <a:ext cx="16764001" cy="5943601"/>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258"/>
                                        </p:tgtEl>
                                      </p:cBhvr>
                                    </p:animEffect>
                                    <p:set>
                                      <p:cBhvr>
                                        <p:cTn id="7" fill="hold">
                                          <p:stCondLst>
                                            <p:cond delay="499"/>
                                          </p:stCondLst>
                                        </p:cTn>
                                        <p:tgtEl>
                                          <p:spTgt spid="2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500" fill="hold"/>
                                        <p:tgtEl>
                                          <p:spTgt spid="257"/>
                                        </p:tgtEl>
                                      </p:cBhvr>
                                    </p:animEffect>
                                    <p:set>
                                      <p:cBhvr>
                                        <p:cTn id="12" fill="hold">
                                          <p:stCondLst>
                                            <p:cond delay="499"/>
                                          </p:stCondLst>
                                        </p:cTn>
                                        <p:tgtEl>
                                          <p:spTgt spid="2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
      <p:bldP build="whole" bldLvl="1" animBg="1" rev="0" advAuto="0" spid="257" grpId="2"/>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How do we measure the volume of a liquid?"/>
          <p:cNvSpPr txBox="1"/>
          <p:nvPr>
            <p:ph type="title"/>
          </p:nvPr>
        </p:nvSpPr>
        <p:spPr>
          <a:xfrm>
            <a:off x="3277213" y="233362"/>
            <a:ext cx="11877062" cy="3180551"/>
          </a:xfrm>
          <a:prstGeom prst="rect">
            <a:avLst/>
          </a:prstGeom>
        </p:spPr>
        <p:txBody>
          <a:bodyPr/>
          <a:lstStyle/>
          <a:p>
            <a:pPr algn="l">
              <a:defRPr b="0" sz="7000">
                <a:effectLst/>
              </a:defRPr>
            </a:pPr>
            <a:r>
              <a:t>How do we measure the volume of a liquid?</a:t>
            </a:r>
            <a:br/>
          </a:p>
        </p:txBody>
      </p:sp>
      <p:pic>
        <p:nvPicPr>
          <p:cNvPr id="261" name="Volumes 01.jpg" descr="Volumes 01.jpg"/>
          <p:cNvPicPr>
            <a:picLocks noChangeAspect="1"/>
          </p:cNvPicPr>
          <p:nvPr/>
        </p:nvPicPr>
        <p:blipFill>
          <a:blip r:embed="rId2">
            <a:extLst/>
          </a:blip>
          <a:stretch>
            <a:fillRect/>
          </a:stretch>
        </p:blipFill>
        <p:spPr>
          <a:xfrm>
            <a:off x="3014661" y="7260431"/>
            <a:ext cx="4660108" cy="6584157"/>
          </a:xfrm>
          <a:prstGeom prst="rect">
            <a:avLst/>
          </a:prstGeom>
          <a:ln w="12700">
            <a:miter lim="400000"/>
          </a:ln>
        </p:spPr>
      </p:pic>
      <p:pic>
        <p:nvPicPr>
          <p:cNvPr id="262" name="Volumes 02.jpg" descr="Volumes 02.jpg"/>
          <p:cNvPicPr>
            <a:picLocks noChangeAspect="1"/>
          </p:cNvPicPr>
          <p:nvPr/>
        </p:nvPicPr>
        <p:blipFill>
          <a:blip r:embed="rId3">
            <a:extLst/>
          </a:blip>
          <a:stretch>
            <a:fillRect/>
          </a:stretch>
        </p:blipFill>
        <p:spPr>
          <a:xfrm>
            <a:off x="16302037" y="-38101"/>
            <a:ext cx="5274470" cy="6584157"/>
          </a:xfrm>
          <a:prstGeom prst="rect">
            <a:avLst/>
          </a:prstGeom>
          <a:ln w="12700">
            <a:miter lim="400000"/>
          </a:ln>
        </p:spPr>
      </p:pic>
      <p:pic>
        <p:nvPicPr>
          <p:cNvPr id="263" name="anglemeniscus.gif" descr="anglemeniscus.gif"/>
          <p:cNvPicPr>
            <a:picLocks noChangeAspect="1"/>
          </p:cNvPicPr>
          <p:nvPr/>
        </p:nvPicPr>
        <p:blipFill>
          <a:blip r:embed="rId4">
            <a:extLst/>
          </a:blip>
          <a:stretch>
            <a:fillRect/>
          </a:stretch>
        </p:blipFill>
        <p:spPr>
          <a:xfrm>
            <a:off x="12371872" y="6665118"/>
            <a:ext cx="8830780" cy="6584157"/>
          </a:xfrm>
          <a:prstGeom prst="rect">
            <a:avLst/>
          </a:prstGeom>
          <a:ln w="12700">
            <a:miter lim="400000"/>
          </a:ln>
        </p:spPr>
      </p:pic>
      <p:sp>
        <p:nvSpPr>
          <p:cNvPr id="264" name="Beaker (left), graduated cylinder (right)"/>
          <p:cNvSpPr txBox="1"/>
          <p:nvPr/>
        </p:nvSpPr>
        <p:spPr>
          <a:xfrm>
            <a:off x="3348385" y="6206487"/>
            <a:ext cx="7106882" cy="593766"/>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sz="3200"/>
            </a:lvl1pPr>
          </a:lstStyle>
          <a:p>
            <a:pPr/>
            <a:r>
              <a:t>Beaker (left), graduated cylinder (right)</a:t>
            </a:r>
          </a:p>
        </p:txBody>
      </p:sp>
      <p:sp>
        <p:nvSpPr>
          <p:cNvPr id="265" name="volumetric…"/>
          <p:cNvSpPr txBox="1"/>
          <p:nvPr/>
        </p:nvSpPr>
        <p:spPr>
          <a:xfrm>
            <a:off x="14126747" y="920112"/>
            <a:ext cx="2001680" cy="1063666"/>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p>
            <a:pPr algn="r">
              <a:defRPr i="1" sz="3200"/>
            </a:pPr>
            <a:r>
              <a:t>volumetric</a:t>
            </a:r>
          </a:p>
          <a:p>
            <a:pPr algn="r">
              <a:defRPr i="1" sz="3200"/>
            </a:pPr>
            <a:r>
              <a:t>flasks</a:t>
            </a:r>
          </a:p>
        </p:txBody>
      </p:sp>
      <p:sp>
        <p:nvSpPr>
          <p:cNvPr id="266" name="read volume from bottom of meniscus at eye level"/>
          <p:cNvSpPr txBox="1"/>
          <p:nvPr/>
        </p:nvSpPr>
        <p:spPr>
          <a:xfrm>
            <a:off x="11658948" y="13064487"/>
            <a:ext cx="9117251" cy="593766"/>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sz="3200"/>
            </a:lvl1pPr>
          </a:lstStyle>
          <a:p>
            <a:pPr/>
            <a:r>
              <a:t>read volume from bottom of meniscus at eye level</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Rectangle 2"/>
          <p:cNvSpPr txBox="1"/>
          <p:nvPr>
            <p:ph type="title"/>
          </p:nvPr>
        </p:nvSpPr>
        <p:spPr>
          <a:prstGeom prst="rect">
            <a:avLst/>
          </a:prstGeom>
        </p:spPr>
        <p:txBody>
          <a:bodyPr/>
          <a:lstStyle/>
          <a:p>
            <a:pPr>
              <a:defRPr>
                <a:effectLst/>
              </a:defRPr>
            </a:pPr>
            <a:r>
              <a:t>Density</a:t>
            </a:r>
          </a:p>
        </p:txBody>
      </p:sp>
      <p:sp>
        <p:nvSpPr>
          <p:cNvPr id="269" name="Rectangle 3"/>
          <p:cNvSpPr txBox="1"/>
          <p:nvPr>
            <p:ph type="body" sz="half" idx="1"/>
          </p:nvPr>
        </p:nvSpPr>
        <p:spPr>
          <a:xfrm>
            <a:off x="3962400" y="2590800"/>
            <a:ext cx="16459200" cy="4114800"/>
          </a:xfrm>
          <a:prstGeom prst="rect">
            <a:avLst/>
          </a:prstGeom>
        </p:spPr>
        <p:txBody>
          <a:bodyPr/>
          <a:lstStyle/>
          <a:p>
            <a:pPr marL="0" indent="21336" algn="just" defTabSz="1755647">
              <a:spcBef>
                <a:spcPts val="1400"/>
              </a:spcBef>
              <a:defRPr sz="5760">
                <a:solidFill>
                  <a:srgbClr val="0000FF"/>
                </a:solidFill>
                <a:effectLst/>
              </a:defRPr>
            </a:pPr>
            <a:r>
              <a:t>Density</a:t>
            </a:r>
            <a:r>
              <a:rPr>
                <a:solidFill>
                  <a:srgbClr val="000000"/>
                </a:solidFill>
              </a:rPr>
              <a:t> relates the </a:t>
            </a:r>
            <a:r>
              <a:t>mass</a:t>
            </a:r>
            <a:r>
              <a:rPr>
                <a:solidFill>
                  <a:srgbClr val="000000"/>
                </a:solidFill>
              </a:rPr>
              <a:t> of an object with its </a:t>
            </a:r>
            <a:r>
              <a:t>volume</a:t>
            </a:r>
            <a:r>
              <a:rPr>
                <a:solidFill>
                  <a:srgbClr val="000000"/>
                </a:solidFill>
              </a:rPr>
              <a:t>.</a:t>
            </a:r>
            <a:endParaRPr>
              <a:solidFill>
                <a:srgbClr val="000000"/>
              </a:solidFill>
            </a:endParaRPr>
          </a:p>
          <a:p>
            <a:pPr marL="0" indent="21336" algn="just" defTabSz="1755647">
              <a:spcBef>
                <a:spcPts val="1400"/>
              </a:spcBef>
              <a:defRPr sz="5760">
                <a:effectLst/>
              </a:defRPr>
            </a:pPr>
            <a:r>
              <a:t>Density is usually expressed in:</a:t>
            </a:r>
          </a:p>
          <a:p>
            <a:pPr marL="20384" indent="-14288" algn="just" defTabSz="1755647">
              <a:spcBef>
                <a:spcPts val="1400"/>
              </a:spcBef>
              <a:buSzPct val="70000"/>
              <a:buFont typeface="Times Roman"/>
              <a:buChar char="•"/>
              <a:defRPr sz="5760">
                <a:effectLst/>
              </a:defRPr>
            </a:pPr>
            <a:r>
              <a:t>  Gram per cubic centimeter (</a:t>
            </a:r>
            <a:r>
              <a:rPr>
                <a:solidFill>
                  <a:srgbClr val="FF3300"/>
                </a:solidFill>
              </a:rPr>
              <a:t>g/cm</a:t>
            </a:r>
            <a:r>
              <a:rPr baseline="30888">
                <a:solidFill>
                  <a:srgbClr val="FF3300"/>
                </a:solidFill>
              </a:rPr>
              <a:t>3</a:t>
            </a:r>
            <a:r>
              <a:t>) (</a:t>
            </a:r>
            <a:r>
              <a:rPr>
                <a:solidFill>
                  <a:srgbClr val="0000FF"/>
                </a:solidFill>
              </a:rPr>
              <a:t>solids</a:t>
            </a:r>
            <a:r>
              <a:t>)</a:t>
            </a:r>
          </a:p>
          <a:p>
            <a:pPr marL="20384" indent="-14288" algn="just" defTabSz="1755647">
              <a:spcBef>
                <a:spcPts val="1400"/>
              </a:spcBef>
              <a:buSzPct val="70000"/>
              <a:buFont typeface="Times Roman"/>
              <a:buChar char="•"/>
              <a:defRPr sz="5760">
                <a:effectLst/>
              </a:defRPr>
            </a:pPr>
            <a:r>
              <a:t>  Gram per milliliter (</a:t>
            </a:r>
            <a:r>
              <a:rPr>
                <a:solidFill>
                  <a:srgbClr val="FF3300"/>
                </a:solidFill>
              </a:rPr>
              <a:t>g/mL</a:t>
            </a:r>
            <a:r>
              <a:t>) (</a:t>
            </a:r>
            <a:r>
              <a:rPr>
                <a:solidFill>
                  <a:srgbClr val="0000FF"/>
                </a:solidFill>
              </a:rPr>
              <a:t>liquids</a:t>
            </a:r>
            <a:r>
              <a:t>)</a:t>
            </a:r>
          </a:p>
        </p:txBody>
      </p:sp>
      <p:sp>
        <p:nvSpPr>
          <p:cNvPr id="270" name="Text Box 46"/>
          <p:cNvSpPr txBox="1"/>
          <p:nvPr/>
        </p:nvSpPr>
        <p:spPr>
          <a:xfrm>
            <a:off x="10651490" y="9934575"/>
            <a:ext cx="2952622" cy="904127"/>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defRPr sz="5200">
                <a:solidFill>
                  <a:srgbClr val="0000FF"/>
                </a:solidFill>
                <a:latin typeface="Times New Roman"/>
                <a:ea typeface="Times New Roman"/>
                <a:cs typeface="Times New Roman"/>
                <a:sym typeface="Times New Roman"/>
              </a:defRPr>
            </a:lvl1pPr>
          </a:lstStyle>
          <a:p>
            <a:pPr/>
            <a:r>
              <a:t>Density = </a:t>
            </a:r>
          </a:p>
        </p:txBody>
      </p:sp>
      <p:sp>
        <p:nvSpPr>
          <p:cNvPr id="271" name="Text Box 47"/>
          <p:cNvSpPr txBox="1"/>
          <p:nvPr/>
        </p:nvSpPr>
        <p:spPr>
          <a:xfrm>
            <a:off x="15223490" y="9324975"/>
            <a:ext cx="2525039" cy="904127"/>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lvl1pPr>
              <a:defRPr sz="5200">
                <a:solidFill>
                  <a:srgbClr val="0000FF"/>
                </a:solidFill>
                <a:latin typeface="Times New Roman"/>
                <a:ea typeface="Times New Roman"/>
                <a:cs typeface="Times New Roman"/>
                <a:sym typeface="Times New Roman"/>
              </a:defRPr>
            </a:lvl1pPr>
          </a:lstStyle>
          <a:p>
            <a:pPr/>
            <a:r>
              <a:t>Mass (g)</a:t>
            </a:r>
          </a:p>
        </p:txBody>
      </p:sp>
      <p:sp>
        <p:nvSpPr>
          <p:cNvPr id="272" name="Text Box 48"/>
          <p:cNvSpPr txBox="1"/>
          <p:nvPr/>
        </p:nvSpPr>
        <p:spPr>
          <a:xfrm>
            <a:off x="13699489" y="10544175"/>
            <a:ext cx="5642806" cy="904127"/>
          </a:xfrm>
          <a:prstGeom prst="rect">
            <a:avLst/>
          </a:prstGeom>
          <a:ln w="3175">
            <a:miter lim="400000"/>
          </a:ln>
          <a:extLst>
            <a:ext uri="{C572A759-6A51-4108-AA02-DFA0A04FC94B}">
              <ma14:wrappingTextBoxFlag xmlns:ma14="http://schemas.microsoft.com/office/mac/drawingml/2011/main" val="1"/>
            </a:ext>
          </a:extLst>
        </p:spPr>
        <p:txBody>
          <a:bodyPr wrap="none" tIns="91439" bIns="91439">
            <a:spAutoFit/>
          </a:bodyPr>
          <a:lstStyle/>
          <a:p>
            <a:pPr>
              <a:defRPr sz="5200">
                <a:solidFill>
                  <a:srgbClr val="0000FF"/>
                </a:solidFill>
                <a:latin typeface="Times New Roman"/>
                <a:ea typeface="Times New Roman"/>
                <a:cs typeface="Times New Roman"/>
                <a:sym typeface="Times New Roman"/>
              </a:defRPr>
            </a:pPr>
            <a:r>
              <a:t>Volume (mL or cm</a:t>
            </a:r>
            <a:r>
              <a:rPr baseline="30923"/>
              <a:t>3</a:t>
            </a:r>
            <a:r>
              <a:t>)</a:t>
            </a:r>
          </a:p>
        </p:txBody>
      </p:sp>
      <p:pic>
        <p:nvPicPr>
          <p:cNvPr id="273" name="Picture 51" descr="Picture 51"/>
          <p:cNvPicPr>
            <a:picLocks noChangeAspect="1"/>
          </p:cNvPicPr>
          <p:nvPr/>
        </p:nvPicPr>
        <p:blipFill>
          <a:blip r:embed="rId2">
            <a:extLst/>
          </a:blip>
          <a:stretch>
            <a:fillRect/>
          </a:stretch>
        </p:blipFill>
        <p:spPr>
          <a:xfrm>
            <a:off x="3962400" y="8534400"/>
            <a:ext cx="6096000" cy="4572000"/>
          </a:xfrm>
          <a:prstGeom prst="rect">
            <a:avLst/>
          </a:prstGeom>
          <a:ln w="12700">
            <a:miter lim="400000"/>
          </a:ln>
        </p:spPr>
      </p:pic>
      <p:sp>
        <p:nvSpPr>
          <p:cNvPr id="274" name="Line"/>
          <p:cNvSpPr/>
          <p:nvPr/>
        </p:nvSpPr>
        <p:spPr>
          <a:xfrm>
            <a:off x="14193710" y="10404507"/>
            <a:ext cx="4672621" cy="1"/>
          </a:xfrm>
          <a:prstGeom prst="line">
            <a:avLst/>
          </a:prstGeom>
          <a:ln w="25400">
            <a:solidFill>
              <a:srgbClr val="000000"/>
            </a:solidFill>
          </a:ln>
        </p:spPr>
        <p:txBody>
          <a:bodyPr lIns="68580" tIns="68580" rIns="68580" bIns="68580"/>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69">
                                            <p:txEl>
                                              <p:pRg st="1" end="1"/>
                                            </p:txEl>
                                          </p:spTgt>
                                        </p:tgtEl>
                                        <p:attrNameLst>
                                          <p:attrName>style.visibility</p:attrName>
                                        </p:attrNameLst>
                                      </p:cBhvr>
                                      <p:to>
                                        <p:strVal val="visible"/>
                                      </p:to>
                                    </p:set>
                                    <p:anim calcmode="lin" valueType="num">
                                      <p:cBhvr>
                                        <p:cTn id="7" dur="500" fill="hold"/>
                                        <p:tgtEl>
                                          <p:spTgt spid="269">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269">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8" presetID="2" grpId="1" fill="hold">
                                  <p:stCondLst>
                                    <p:cond delay="0"/>
                                  </p:stCondLst>
                                  <p:iterate type="el" backwards="0">
                                    <p:tmAbs val="0"/>
                                  </p:iterate>
                                  <p:childTnLst>
                                    <p:set>
                                      <p:cBhvr>
                                        <p:cTn id="11" fill="hold"/>
                                        <p:tgtEl>
                                          <p:spTgt spid="269">
                                            <p:txEl>
                                              <p:pRg st="2" end="2"/>
                                            </p:txEl>
                                          </p:spTgt>
                                        </p:tgtEl>
                                        <p:attrNameLst>
                                          <p:attrName>style.visibility</p:attrName>
                                        </p:attrNameLst>
                                      </p:cBhvr>
                                      <p:to>
                                        <p:strVal val="visible"/>
                                      </p:to>
                                    </p:set>
                                    <p:anim calcmode="lin" valueType="num">
                                      <p:cBhvr>
                                        <p:cTn id="12" dur="500" fill="hold"/>
                                        <p:tgtEl>
                                          <p:spTgt spid="269">
                                            <p:txEl>
                                              <p:pRg st="2" end="2"/>
                                            </p:txEl>
                                          </p:spTgt>
                                        </p:tgtEl>
                                        <p:attrNameLst>
                                          <p:attrName>ppt_x</p:attrName>
                                        </p:attrNameLst>
                                      </p:cBhvr>
                                      <p:tavLst>
                                        <p:tav tm="0">
                                          <p:val>
                                            <p:strVal val="0-#ppt_w/2"/>
                                          </p:val>
                                        </p:tav>
                                        <p:tav tm="100000">
                                          <p:val>
                                            <p:strVal val="#ppt_x"/>
                                          </p:val>
                                        </p:tav>
                                      </p:tavLst>
                                    </p:anim>
                                    <p:anim calcmode="lin" valueType="num">
                                      <p:cBhvr>
                                        <p:cTn id="13" dur="500" fill="hold"/>
                                        <p:tgtEl>
                                          <p:spTgt spid="269">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Class="entr" nodeType="afterEffect" presetSubtype="8" presetID="2" grpId="1" fill="hold">
                                  <p:stCondLst>
                                    <p:cond delay="0"/>
                                  </p:stCondLst>
                                  <p:iterate type="el" backwards="0">
                                    <p:tmAbs val="0"/>
                                  </p:iterate>
                                  <p:childTnLst>
                                    <p:set>
                                      <p:cBhvr>
                                        <p:cTn id="16" fill="hold"/>
                                        <p:tgtEl>
                                          <p:spTgt spid="269">
                                            <p:txEl>
                                              <p:pRg st="3" end="3"/>
                                            </p:txEl>
                                          </p:spTgt>
                                        </p:tgtEl>
                                        <p:attrNameLst>
                                          <p:attrName>style.visibility</p:attrName>
                                        </p:attrNameLst>
                                      </p:cBhvr>
                                      <p:to>
                                        <p:strVal val="visible"/>
                                      </p:to>
                                    </p:set>
                                    <p:anim calcmode="lin" valueType="num">
                                      <p:cBhvr>
                                        <p:cTn id="17" dur="500" fill="hold"/>
                                        <p:tgtEl>
                                          <p:spTgt spid="269">
                                            <p:txEl>
                                              <p:pRg st="3" end="3"/>
                                            </p:txEl>
                                          </p:spTgt>
                                        </p:tgtEl>
                                        <p:attrNameLst>
                                          <p:attrName>ppt_x</p:attrName>
                                        </p:attrNameLst>
                                      </p:cBhvr>
                                      <p:tavLst>
                                        <p:tav tm="0">
                                          <p:val>
                                            <p:strVal val="0-#ppt_w/2"/>
                                          </p:val>
                                        </p:tav>
                                        <p:tav tm="100000">
                                          <p:val>
                                            <p:strVal val="#ppt_x"/>
                                          </p:val>
                                        </p:tav>
                                      </p:tavLst>
                                    </p:anim>
                                    <p:anim calcmode="lin" valueType="num">
                                      <p:cBhvr>
                                        <p:cTn id="18" dur="500" fill="hold"/>
                                        <p:tgtEl>
                                          <p:spTgt spid="26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9"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ext Box 2"/>
          <p:cNvSpPr txBox="1"/>
          <p:nvPr/>
        </p:nvSpPr>
        <p:spPr>
          <a:xfrm>
            <a:off x="3444239" y="1057712"/>
            <a:ext cx="14780897" cy="8946275"/>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p>
            <a:pPr>
              <a:spcBef>
                <a:spcPts val="1300"/>
              </a:spcBef>
              <a:defRPr i="1" sz="52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Test yourself:</a:t>
            </a:r>
            <a:r>
              <a:rPr i="0">
                <a:solidFill>
                  <a:srgbClr val="000000"/>
                </a:solidFill>
              </a:rPr>
              <a:t>  </a:t>
            </a:r>
            <a:r>
              <a:rPr i="0">
                <a:solidFill>
                  <a:srgbClr val="FF3300"/>
                </a:solidFill>
              </a:rPr>
              <a:t>Mercury has a density of 13.6 g/mL.  How many L of Hg are there in 42.7 kg of Hg?</a:t>
            </a:r>
            <a:endParaRPr i="0">
              <a:solidFill>
                <a:srgbClr val="FF3300"/>
              </a:solidFill>
            </a:endParaRP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Starting quantity:</a:t>
            </a:r>
            <a:r>
              <a:rPr i="0"/>
              <a:t> 42.7 kg</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#1:</a:t>
            </a:r>
            <a:r>
              <a:rPr i="0"/>
              <a:t> 13.6 g/mL</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#2:</a:t>
            </a:r>
            <a:r>
              <a:rPr i="0"/>
              <a:t> 1 L = 1000 mL</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#3:</a:t>
            </a:r>
            <a:r>
              <a:rPr i="0"/>
              <a:t> 1 kg = 1000 g</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so:</a:t>
            </a: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42.7 kg * (1000 g / 1 kg) * (1 mL / 13.6 g) * (1 L / 1000 mL) = </a:t>
            </a:r>
            <a:r>
              <a:rPr>
                <a:solidFill>
                  <a:srgbClr val="0000FF"/>
                </a:solidFill>
              </a:rPr>
              <a:t>3.14 L of Hg             </a:t>
            </a:r>
            <a:r>
              <a:rPr i="1" sz="4400"/>
              <a:t>3.139705882.....</a:t>
            </a:r>
          </a:p>
        </p:txBody>
      </p:sp>
      <p:sp>
        <p:nvSpPr>
          <p:cNvPr id="277" name="Rectangle 3"/>
          <p:cNvSpPr/>
          <p:nvPr/>
        </p:nvSpPr>
        <p:spPr>
          <a:xfrm>
            <a:off x="3352799" y="2743199"/>
            <a:ext cx="16764001" cy="5029201"/>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
        <p:nvSpPr>
          <p:cNvPr id="278" name="Rectangle 4"/>
          <p:cNvSpPr/>
          <p:nvPr/>
        </p:nvSpPr>
        <p:spPr>
          <a:xfrm>
            <a:off x="3352799" y="6787753"/>
            <a:ext cx="16764001" cy="3962401"/>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277"/>
                                        </p:tgtEl>
                                      </p:cBhvr>
                                    </p:animEffect>
                                    <p:set>
                                      <p:cBhvr>
                                        <p:cTn id="7" fill="hold">
                                          <p:stCondLst>
                                            <p:cond delay="499"/>
                                          </p:stCondLst>
                                        </p:cTn>
                                        <p:tgtEl>
                                          <p:spTgt spid="2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500" fill="hold"/>
                                        <p:tgtEl>
                                          <p:spTgt spid="278"/>
                                        </p:tgtEl>
                                      </p:cBhvr>
                                    </p:animEffect>
                                    <p:set>
                                      <p:cBhvr>
                                        <p:cTn id="12" fill="hold">
                                          <p:stCondLst>
                                            <p:cond delay="499"/>
                                          </p:stCondLst>
                                        </p:cTn>
                                        <p:tgtEl>
                                          <p:spTgt spid="2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2"/>
      <p:bldP build="whole" bldLvl="1" animBg="1" rev="0" advAuto="0" spid="277"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Rectangle 2"/>
          <p:cNvSpPr txBox="1"/>
          <p:nvPr>
            <p:ph type="title"/>
          </p:nvPr>
        </p:nvSpPr>
        <p:spPr>
          <a:xfrm>
            <a:off x="4571999" y="555625"/>
            <a:ext cx="15392401" cy="1882775"/>
          </a:xfrm>
          <a:prstGeom prst="rect">
            <a:avLst/>
          </a:prstGeom>
        </p:spPr>
        <p:txBody>
          <a:bodyPr/>
          <a:lstStyle/>
          <a:p>
            <a:pPr>
              <a:defRPr>
                <a:effectLst/>
              </a:defRPr>
            </a:pPr>
            <a:r>
              <a:t>Measuring Temperature</a:t>
            </a:r>
          </a:p>
        </p:txBody>
      </p:sp>
      <p:sp>
        <p:nvSpPr>
          <p:cNvPr id="281" name="Rectangle 3"/>
          <p:cNvSpPr txBox="1"/>
          <p:nvPr>
            <p:ph type="body" idx="1"/>
          </p:nvPr>
        </p:nvSpPr>
        <p:spPr>
          <a:xfrm>
            <a:off x="3738562" y="2333624"/>
            <a:ext cx="16154401" cy="10464714"/>
          </a:xfrm>
          <a:prstGeom prst="rect">
            <a:avLst/>
          </a:prstGeom>
        </p:spPr>
        <p:txBody>
          <a:bodyPr>
            <a:noAutofit/>
          </a:bodyPr>
          <a:lstStyle/>
          <a:p>
            <a:pPr marL="0" indent="22225" algn="just">
              <a:spcBef>
                <a:spcPts val="1400"/>
              </a:spcBef>
              <a:defRPr b="1" sz="5800">
                <a:solidFill>
                  <a:srgbClr val="0000FF"/>
                </a:solidFill>
                <a:effectLst/>
              </a:defRPr>
            </a:pPr>
            <a:r>
              <a:t>Temperature</a:t>
            </a:r>
            <a:r>
              <a:rPr b="0"/>
              <a:t>, </a:t>
            </a:r>
            <a:r>
              <a:rPr b="0">
                <a:solidFill>
                  <a:srgbClr val="000000"/>
                </a:solidFill>
              </a:rPr>
              <a:t>the measure of how hot or cold an object is, is commonly reported either in </a:t>
            </a:r>
            <a:r>
              <a:rPr b="0">
                <a:solidFill>
                  <a:srgbClr val="FF3300"/>
                </a:solidFill>
              </a:rPr>
              <a:t>Fahrenheit</a:t>
            </a:r>
            <a:r>
              <a:rPr b="0">
                <a:solidFill>
                  <a:srgbClr val="000000"/>
                </a:solidFill>
              </a:rPr>
              <a:t> (</a:t>
            </a:r>
            <a:r>
              <a:rPr b="0" baseline="30965">
                <a:solidFill>
                  <a:srgbClr val="FF3300"/>
                </a:solidFill>
              </a:rPr>
              <a:t>o</a:t>
            </a:r>
            <a:r>
              <a:rPr b="0">
                <a:solidFill>
                  <a:srgbClr val="FF3300"/>
                </a:solidFill>
              </a:rPr>
              <a:t>F</a:t>
            </a:r>
            <a:r>
              <a:rPr b="0">
                <a:solidFill>
                  <a:srgbClr val="000000"/>
                </a:solidFill>
              </a:rPr>
              <a:t>) or </a:t>
            </a:r>
            <a:r>
              <a:rPr b="0">
                <a:solidFill>
                  <a:srgbClr val="FF3300"/>
                </a:solidFill>
              </a:rPr>
              <a:t>Celsius</a:t>
            </a:r>
            <a:r>
              <a:rPr b="0">
                <a:solidFill>
                  <a:srgbClr val="000000"/>
                </a:solidFill>
              </a:rPr>
              <a:t> (</a:t>
            </a:r>
            <a:r>
              <a:rPr b="0" baseline="30965">
                <a:solidFill>
                  <a:srgbClr val="FF3300"/>
                </a:solidFill>
              </a:rPr>
              <a:t>o</a:t>
            </a:r>
            <a:r>
              <a:rPr b="0">
                <a:solidFill>
                  <a:srgbClr val="FF3300"/>
                </a:solidFill>
              </a:rPr>
              <a:t>C</a:t>
            </a:r>
            <a:r>
              <a:rPr b="0">
                <a:solidFill>
                  <a:srgbClr val="000000"/>
                </a:solidFill>
              </a:rPr>
              <a:t>).  The SI unit of temperature is, however, the </a:t>
            </a:r>
            <a:r>
              <a:rPr b="0">
                <a:solidFill>
                  <a:srgbClr val="FF3300"/>
                </a:solidFill>
              </a:rPr>
              <a:t>Kelvin</a:t>
            </a:r>
            <a:r>
              <a:rPr b="0">
                <a:solidFill>
                  <a:srgbClr val="000000"/>
                </a:solidFill>
              </a:rPr>
              <a:t> (</a:t>
            </a:r>
            <a:r>
              <a:rPr b="0">
                <a:solidFill>
                  <a:srgbClr val="FF3300"/>
                </a:solidFill>
              </a:rPr>
              <a:t>K</a:t>
            </a:r>
            <a:r>
              <a:rPr b="0">
                <a:solidFill>
                  <a:srgbClr val="000000"/>
                </a:solidFill>
              </a:rPr>
              <a:t>).</a:t>
            </a:r>
            <a:endParaRPr b="0">
              <a:solidFill>
                <a:srgbClr val="000000"/>
              </a:solidFill>
            </a:endParaRPr>
          </a:p>
          <a:p>
            <a:pPr marL="0" indent="22225" algn="just">
              <a:spcBef>
                <a:spcPts val="1400"/>
              </a:spcBef>
              <a:defRPr sz="5800">
                <a:effectLst/>
              </a:defRPr>
            </a:pPr>
            <a:r>
              <a:t>   Kelvin temperatures are </a:t>
            </a:r>
            <a:r>
              <a:rPr b="1" i="1">
                <a:solidFill>
                  <a:srgbClr val="FF3300"/>
                </a:solidFill>
              </a:rPr>
              <a:t>always positive</a:t>
            </a:r>
            <a:r>
              <a:t> and they </a:t>
            </a:r>
            <a:r>
              <a:rPr>
                <a:solidFill>
                  <a:srgbClr val="FF3300"/>
                </a:solidFill>
              </a:rPr>
              <a:t>do not use</a:t>
            </a:r>
            <a:r>
              <a:t> the </a:t>
            </a:r>
            <a:r>
              <a:rPr>
                <a:solidFill>
                  <a:srgbClr val="FF3300"/>
                </a:solidFill>
              </a:rPr>
              <a:t>degree</a:t>
            </a:r>
            <a:r>
              <a:t> (</a:t>
            </a:r>
            <a:r>
              <a:rPr baseline="30965">
                <a:solidFill>
                  <a:srgbClr val="FF3300"/>
                </a:solidFill>
              </a:rPr>
              <a:t>o</a:t>
            </a:r>
            <a:r>
              <a:t>) symbol.</a:t>
            </a:r>
          </a:p>
          <a:p>
            <a:pPr marL="0" indent="22225" algn="just">
              <a:spcBef>
                <a:spcPts val="1400"/>
              </a:spcBef>
              <a:defRPr sz="5800">
                <a:effectLst/>
              </a:defRPr>
            </a:pPr>
            <a:r>
              <a:t>   Kelvin used in calculations, Celsius in the lab.</a:t>
            </a:r>
          </a:p>
          <a:p>
            <a:pPr marL="0" indent="22225" algn="just">
              <a:defRPr sz="5800">
                <a:solidFill>
                  <a:srgbClr val="0000FF"/>
                </a:solidFill>
                <a:effectLst/>
              </a:defRPr>
            </a:pPr>
          </a:p>
          <a:p>
            <a:pPr marL="0" indent="22225" algn="just">
              <a:spcBef>
                <a:spcPts val="1400"/>
              </a:spcBef>
              <a:defRPr sz="5800">
                <a:effectLst/>
              </a:defRPr>
            </a:pPr>
            <a:r>
              <a:t>Temperature in</a:t>
            </a:r>
            <a:r>
              <a:rPr>
                <a:solidFill>
                  <a:srgbClr val="FF3300"/>
                </a:solidFill>
              </a:rPr>
              <a:t> K = </a:t>
            </a:r>
            <a:r>
              <a:t>Temperature in</a:t>
            </a:r>
            <a:r>
              <a:rPr>
                <a:solidFill>
                  <a:srgbClr val="FF3300"/>
                </a:solidFill>
              </a:rPr>
              <a:t> </a:t>
            </a:r>
            <a:r>
              <a:rPr baseline="30965">
                <a:solidFill>
                  <a:srgbClr val="FF3300"/>
                </a:solidFill>
              </a:rPr>
              <a:t>o</a:t>
            </a:r>
            <a:r>
              <a:rPr>
                <a:solidFill>
                  <a:srgbClr val="FF3300"/>
                </a:solidFill>
              </a:rPr>
              <a:t>C + 273.15</a:t>
            </a:r>
            <a:endParaRPr>
              <a:solidFill>
                <a:srgbClr val="FF3300"/>
              </a:solidFill>
            </a:endParaRPr>
          </a:p>
          <a:p>
            <a:pPr marL="0" indent="22225" algn="just">
              <a:spcBef>
                <a:spcPts val="1400"/>
              </a:spcBef>
              <a:defRPr sz="5800">
                <a:effectLst/>
              </a:defRPr>
            </a:pPr>
            <a:r>
              <a:t>Temperature in</a:t>
            </a:r>
            <a:r>
              <a:rPr>
                <a:solidFill>
                  <a:srgbClr val="FF3300"/>
                </a:solidFill>
              </a:rPr>
              <a:t> </a:t>
            </a:r>
            <a:r>
              <a:rPr baseline="30965">
                <a:solidFill>
                  <a:srgbClr val="FF3300"/>
                </a:solidFill>
              </a:rPr>
              <a:t>o</a:t>
            </a:r>
            <a:r>
              <a:rPr>
                <a:solidFill>
                  <a:srgbClr val="FF3300"/>
                </a:solidFill>
              </a:rPr>
              <a:t>C = </a:t>
            </a:r>
            <a:r>
              <a:t>Temperature in</a:t>
            </a:r>
            <a:r>
              <a:rPr>
                <a:solidFill>
                  <a:srgbClr val="FF3300"/>
                </a:solidFill>
              </a:rPr>
              <a:t> K - 273.15</a:t>
            </a:r>
          </a:p>
        </p:txBody>
      </p:sp>
      <p:pic>
        <p:nvPicPr>
          <p:cNvPr id="282" name="Picture 5" descr="Picture 5"/>
          <p:cNvPicPr>
            <a:picLocks noChangeAspect="1"/>
          </p:cNvPicPr>
          <p:nvPr/>
        </p:nvPicPr>
        <p:blipFill>
          <a:blip r:embed="rId2">
            <a:extLst/>
          </a:blip>
          <a:stretch>
            <a:fillRect/>
          </a:stretch>
        </p:blipFill>
        <p:spPr>
          <a:xfrm>
            <a:off x="20882644" y="350252"/>
            <a:ext cx="3356268" cy="345165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81">
                                            <p:txEl>
                                              <p:pRg st="4" end="4"/>
                                            </p:txEl>
                                          </p:spTgt>
                                        </p:tgtEl>
                                        <p:attrNameLst>
                                          <p:attrName>style.visibility</p:attrName>
                                        </p:attrNameLst>
                                      </p:cBhvr>
                                      <p:to>
                                        <p:strVal val="visible"/>
                                      </p:to>
                                    </p:set>
                                    <p:anim calcmode="lin" valueType="num">
                                      <p:cBhvr>
                                        <p:cTn id="7" dur="500" fill="hold"/>
                                        <p:tgtEl>
                                          <p:spTgt spid="281">
                                            <p:txEl>
                                              <p:pRg st="4" end="4"/>
                                            </p:txEl>
                                          </p:spTgt>
                                        </p:tgtEl>
                                        <p:attrNameLst>
                                          <p:attrName>ppt_x</p:attrName>
                                        </p:attrNameLst>
                                      </p:cBhvr>
                                      <p:tavLst>
                                        <p:tav tm="0">
                                          <p:val>
                                            <p:strVal val="0-#ppt_w/2"/>
                                          </p:val>
                                        </p:tav>
                                        <p:tav tm="100000">
                                          <p:val>
                                            <p:strVal val="#ppt_x"/>
                                          </p:val>
                                        </p:tav>
                                      </p:tavLst>
                                    </p:anim>
                                    <p:anim calcmode="lin" valueType="num">
                                      <p:cBhvr>
                                        <p:cTn id="8" dur="500" fill="hold"/>
                                        <p:tgtEl>
                                          <p:spTgt spid="281">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8" presetID="2" grpId="1" fill="hold">
                                  <p:stCondLst>
                                    <p:cond delay="0"/>
                                  </p:stCondLst>
                                  <p:iterate type="el" backwards="0">
                                    <p:tmAbs val="0"/>
                                  </p:iterate>
                                  <p:childTnLst>
                                    <p:set>
                                      <p:cBhvr>
                                        <p:cTn id="11" fill="hold"/>
                                        <p:tgtEl>
                                          <p:spTgt spid="281">
                                            <p:txEl>
                                              <p:pRg st="5" end="5"/>
                                            </p:txEl>
                                          </p:spTgt>
                                        </p:tgtEl>
                                        <p:attrNameLst>
                                          <p:attrName>style.visibility</p:attrName>
                                        </p:attrNameLst>
                                      </p:cBhvr>
                                      <p:to>
                                        <p:strVal val="visible"/>
                                      </p:to>
                                    </p:set>
                                    <p:anim calcmode="lin" valueType="num">
                                      <p:cBhvr>
                                        <p:cTn id="12" dur="500" fill="hold"/>
                                        <p:tgtEl>
                                          <p:spTgt spid="281">
                                            <p:txEl>
                                              <p:pRg st="5" end="5"/>
                                            </p:txEl>
                                          </p:spTgt>
                                        </p:tgtEl>
                                        <p:attrNameLst>
                                          <p:attrName>ppt_x</p:attrName>
                                        </p:attrNameLst>
                                      </p:cBhvr>
                                      <p:tavLst>
                                        <p:tav tm="0">
                                          <p:val>
                                            <p:strVal val="0-#ppt_w/2"/>
                                          </p:val>
                                        </p:tav>
                                        <p:tav tm="100000">
                                          <p:val>
                                            <p:strVal val="#ppt_x"/>
                                          </p:val>
                                        </p:tav>
                                      </p:tavLst>
                                    </p:anim>
                                    <p:anim calcmode="lin" valueType="num">
                                      <p:cBhvr>
                                        <p:cTn id="13" dur="500" fill="hold"/>
                                        <p:tgtEl>
                                          <p:spTgt spid="28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1"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Picture 7" descr="Picture 7"/>
          <p:cNvPicPr>
            <a:picLocks noChangeAspect="1"/>
          </p:cNvPicPr>
          <p:nvPr/>
        </p:nvPicPr>
        <p:blipFill>
          <a:blip r:embed="rId2">
            <a:extLst/>
          </a:blip>
          <a:stretch>
            <a:fillRect/>
          </a:stretch>
        </p:blipFill>
        <p:spPr>
          <a:xfrm>
            <a:off x="5638799" y="761999"/>
            <a:ext cx="13106401" cy="9829802"/>
          </a:xfrm>
          <a:prstGeom prst="rect">
            <a:avLst/>
          </a:prstGeom>
          <a:ln w="12700">
            <a:miter lim="400000"/>
          </a:ln>
        </p:spPr>
      </p:pic>
      <p:sp>
        <p:nvSpPr>
          <p:cNvPr id="285" name="Text Box 9"/>
          <p:cNvSpPr txBox="1"/>
          <p:nvPr/>
        </p:nvSpPr>
        <p:spPr>
          <a:xfrm>
            <a:off x="3749039" y="11125200"/>
            <a:ext cx="19185728" cy="2177970"/>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spcBef>
                <a:spcPts val="1300"/>
              </a:spcBef>
              <a:defRPr sz="59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Comparison of the </a:t>
            </a:r>
            <a:r>
              <a:rPr>
                <a:solidFill>
                  <a:srgbClr val="FF3300"/>
                </a:solidFill>
              </a:rPr>
              <a:t>Fahrenheit</a:t>
            </a:r>
            <a:r>
              <a:t>, </a:t>
            </a:r>
            <a:r>
              <a:rPr>
                <a:solidFill>
                  <a:srgbClr val="FF3300"/>
                </a:solidFill>
              </a:rPr>
              <a:t>Celsius</a:t>
            </a:r>
            <a:r>
              <a:t>, and </a:t>
            </a:r>
            <a:r>
              <a:rPr>
                <a:solidFill>
                  <a:srgbClr val="FF3300"/>
                </a:solidFill>
              </a:rPr>
              <a:t>Kelvin</a:t>
            </a:r>
            <a:r>
              <a:t> Scales</a:t>
            </a:r>
            <a:r>
              <a:rPr>
                <a:solidFill>
                  <a:srgbClr val="000000"/>
                </a:solidFill>
              </a:rPr>
              <a:t> </a:t>
            </a:r>
            <a:endParaRPr>
              <a:solidFill>
                <a:srgbClr val="000000"/>
              </a:solidFill>
            </a:endParaRPr>
          </a:p>
        </p:txBody>
      </p:sp>
      <p:pic>
        <p:nvPicPr>
          <p:cNvPr id="286" name="Thermometer ch103.jpg" descr="Thermometer ch103.jpg"/>
          <p:cNvPicPr>
            <a:picLocks noChangeAspect="1"/>
          </p:cNvPicPr>
          <p:nvPr/>
        </p:nvPicPr>
        <p:blipFill>
          <a:blip r:embed="rId3">
            <a:extLst/>
          </a:blip>
          <a:stretch>
            <a:fillRect/>
          </a:stretch>
        </p:blipFill>
        <p:spPr>
          <a:xfrm>
            <a:off x="19897725" y="1866899"/>
            <a:ext cx="1314451" cy="7620001"/>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Rectangle 3"/>
          <p:cNvSpPr txBox="1"/>
          <p:nvPr>
            <p:ph type="body" idx="1"/>
          </p:nvPr>
        </p:nvSpPr>
        <p:spPr>
          <a:xfrm>
            <a:off x="2307389" y="1112252"/>
            <a:ext cx="17256606" cy="11042651"/>
          </a:xfrm>
          <a:prstGeom prst="rect">
            <a:avLst/>
          </a:prstGeom>
        </p:spPr>
        <p:txBody>
          <a:bodyPr/>
          <a:lstStyle/>
          <a:p>
            <a:pPr marL="0" indent="0" algn="just">
              <a:tabLst>
                <a:tab pos="3657600" algn="l"/>
              </a:tabLst>
              <a:defRPr b="1" sz="6900">
                <a:solidFill>
                  <a:srgbClr val="0000FF"/>
                </a:solidFill>
                <a:effectLst/>
              </a:defRPr>
            </a:pPr>
            <a:r>
              <a:t>Converting</a:t>
            </a:r>
            <a:r>
              <a:rPr b="0">
                <a:solidFill>
                  <a:srgbClr val="000000"/>
                </a:solidFill>
              </a:rPr>
              <a:t> between Fahrenheit and Celsius scales is similar to converting between different units of length or volume.</a:t>
            </a:r>
            <a:endParaRPr b="0">
              <a:solidFill>
                <a:srgbClr val="000000"/>
              </a:solidFill>
            </a:endParaRPr>
          </a:p>
          <a:p>
            <a:pPr marL="0" indent="0" algn="just">
              <a:tabLst>
                <a:tab pos="3657600" algn="l"/>
              </a:tabLst>
              <a:defRPr b="1" sz="6900">
                <a:solidFill>
                  <a:srgbClr val="0000FF"/>
                </a:solidFill>
                <a:effectLst/>
              </a:defRPr>
            </a:pPr>
            <a:endParaRPr b="0">
              <a:solidFill>
                <a:srgbClr val="000000"/>
              </a:solidFill>
            </a:endParaRPr>
          </a:p>
          <a:p>
            <a:pPr marL="0" indent="0" algn="just">
              <a:tabLst>
                <a:tab pos="3657600" algn="l"/>
              </a:tabLst>
              <a:defRPr sz="6900">
                <a:effectLst/>
              </a:defRPr>
            </a:pPr>
            <a:r>
              <a:t>The following formulas can be used for the conversion:</a:t>
            </a:r>
          </a:p>
        </p:txBody>
      </p:sp>
      <p:grpSp>
        <p:nvGrpSpPr>
          <p:cNvPr id="291" name="Group 9"/>
          <p:cNvGrpSpPr/>
          <p:nvPr/>
        </p:nvGrpSpPr>
        <p:grpSpPr>
          <a:xfrm>
            <a:off x="7467600" y="8140700"/>
            <a:ext cx="10210800" cy="2590800"/>
            <a:chOff x="0" y="0"/>
            <a:chExt cx="10210800" cy="2590800"/>
          </a:xfrm>
        </p:grpSpPr>
        <p:sp>
          <p:nvSpPr>
            <p:cNvPr id="289" name="Rectangle 7"/>
            <p:cNvSpPr/>
            <p:nvPr/>
          </p:nvSpPr>
          <p:spPr>
            <a:xfrm>
              <a:off x="0" y="0"/>
              <a:ext cx="10210800" cy="2590800"/>
            </a:xfrm>
            <a:prstGeom prst="rect">
              <a:avLst/>
            </a:prstGeom>
            <a:solidFill>
              <a:srgbClr val="BECFBD"/>
            </a:solidFill>
            <a:ln w="12700" cap="flat">
              <a:solidFill>
                <a:srgbClr val="000000"/>
              </a:solidFill>
              <a:prstDash val="solid"/>
              <a:miter lim="800000"/>
            </a:ln>
            <a:effectLst/>
          </p:spPr>
          <p:txBody>
            <a:bodyPr wrap="square" lIns="91439" tIns="91439" rIns="91439" bIns="91439" numCol="1" anchor="ctr">
              <a:noAutofit/>
            </a:bodyPr>
            <a:lstStyle/>
            <a:p>
              <a:pPr algn="ctr">
                <a:defRPr sz="3200">
                  <a:latin typeface="Times New Roman"/>
                  <a:ea typeface="Times New Roman"/>
                  <a:cs typeface="Times New Roman"/>
                  <a:sym typeface="Times New Roman"/>
                </a:defRPr>
              </a:pPr>
            </a:p>
          </p:txBody>
        </p:sp>
        <p:sp>
          <p:nvSpPr>
            <p:cNvPr id="290" name="Text Box 8"/>
            <p:cNvSpPr txBox="1"/>
            <p:nvPr/>
          </p:nvSpPr>
          <p:spPr>
            <a:xfrm>
              <a:off x="243840" y="152399"/>
              <a:ext cx="9723120" cy="2098183"/>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just">
                <a:spcBef>
                  <a:spcPts val="1500"/>
                </a:spcBef>
                <a:defRPr baseline="30933" sz="60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o</a:t>
              </a:r>
              <a:r>
                <a:rPr baseline="0"/>
                <a:t>F = 1.8 x </a:t>
              </a:r>
              <a:r>
                <a:t>o</a:t>
              </a:r>
              <a:r>
                <a:rPr baseline="0"/>
                <a:t>C + 32 </a:t>
              </a:r>
              <a:r>
                <a:t>o</a:t>
              </a:r>
              <a:r>
                <a:rPr baseline="0"/>
                <a:t>F</a:t>
              </a:r>
              <a:endParaRPr baseline="0"/>
            </a:p>
            <a:p>
              <a:pPr algn="just">
                <a:spcBef>
                  <a:spcPts val="1500"/>
                </a:spcBef>
                <a:defRPr baseline="30933" sz="60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o</a:t>
              </a:r>
              <a:r>
                <a:rPr baseline="0"/>
                <a:t>C = (</a:t>
              </a:r>
              <a:r>
                <a:t>o</a:t>
              </a:r>
              <a:r>
                <a:rPr baseline="0"/>
                <a:t>F – 32 </a:t>
              </a:r>
              <a:r>
                <a:t>o</a:t>
              </a:r>
              <a:r>
                <a:rPr baseline="0"/>
                <a:t>F) / 1.8</a:t>
              </a:r>
            </a:p>
          </p:txBody>
        </p:sp>
      </p:grpSp>
      <p:pic>
        <p:nvPicPr>
          <p:cNvPr id="292" name="Picture 5" descr="Picture 5"/>
          <p:cNvPicPr>
            <a:picLocks noChangeAspect="1"/>
          </p:cNvPicPr>
          <p:nvPr/>
        </p:nvPicPr>
        <p:blipFill>
          <a:blip r:embed="rId2">
            <a:extLst/>
          </a:blip>
          <a:stretch>
            <a:fillRect/>
          </a:stretch>
        </p:blipFill>
        <p:spPr>
          <a:xfrm>
            <a:off x="20882644" y="350252"/>
            <a:ext cx="3356268" cy="3451654"/>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Text Box 2"/>
          <p:cNvSpPr txBox="1"/>
          <p:nvPr/>
        </p:nvSpPr>
        <p:spPr>
          <a:xfrm>
            <a:off x="3444239" y="104196"/>
            <a:ext cx="14780897" cy="10853307"/>
          </a:xfrm>
          <a:prstGeom prst="rect">
            <a:avLst/>
          </a:prstGeom>
          <a:ln w="3175">
            <a:miter lim="400000"/>
          </a:ln>
          <a:extLst>
            <a:ext uri="{C572A759-6A51-4108-AA02-DFA0A04FC94B}">
              <ma14:wrappingTextBoxFlag xmlns:ma14="http://schemas.microsoft.com/office/mac/drawingml/2011/main" val="1"/>
            </a:ext>
          </a:extLst>
        </p:spPr>
        <p:txBody>
          <a:bodyPr tIns="91439" bIns="91439" anchor="ctr">
            <a:spAutoFit/>
          </a:bodyPr>
          <a:lstStyle/>
          <a:p>
            <a:pPr>
              <a:spcBef>
                <a:spcPts val="1300"/>
              </a:spcBef>
              <a:defRPr i="1" sz="5200">
                <a:solidFill>
                  <a:srgbClr val="0000FF"/>
                </a:solidFill>
                <a:effectLst>
                  <a:outerShdw sx="100000" sy="100000" kx="0" ky="0" algn="b" rotWithShape="0" blurRad="38100" dist="38100" dir="2700000">
                    <a:srgbClr val="DDDDDD"/>
                  </a:outerShdw>
                </a:effectLst>
                <a:latin typeface="Times New Roman"/>
                <a:ea typeface="Times New Roman"/>
                <a:cs typeface="Times New Roman"/>
                <a:sym typeface="Times New Roman"/>
              </a:defRPr>
            </a:pPr>
            <a:r>
              <a:t>Test yourself:</a:t>
            </a:r>
            <a:r>
              <a:rPr i="0">
                <a:solidFill>
                  <a:srgbClr val="000000"/>
                </a:solidFill>
              </a:rPr>
              <a:t>  </a:t>
            </a:r>
            <a:r>
              <a:rPr i="0">
                <a:solidFill>
                  <a:srgbClr val="FF3300"/>
                </a:solidFill>
              </a:rPr>
              <a:t>Mars often has temperatures around -70. °C.  Express this in K and °F.</a:t>
            </a:r>
            <a:endParaRPr i="0">
              <a:solidFill>
                <a:srgbClr val="FF3300"/>
              </a:solidFill>
            </a:endParaRP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Starting quantity:</a:t>
            </a:r>
            <a:r>
              <a:rPr i="0"/>
              <a:t> -70. °C</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#1:</a:t>
            </a:r>
            <a:r>
              <a:rPr i="0"/>
              <a:t> T(K) = T(°C) + 273.15</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Conversion Factor #2:</a:t>
            </a:r>
            <a:r>
              <a:rPr i="0"/>
              <a:t> T(°F) = 1.8*(T°C) + 32 </a:t>
            </a:r>
            <a:endParaRPr i="0"/>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so:</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T(K) = -70. + 273.15</a:t>
            </a: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t>T(K) = </a:t>
            </a:r>
            <a:r>
              <a:rPr>
                <a:solidFill>
                  <a:srgbClr val="0000FF"/>
                </a:solidFill>
              </a:rPr>
              <a:t>203 K         </a:t>
            </a:r>
            <a:r>
              <a:rPr i="1" sz="4400"/>
              <a:t>203.15 exact</a:t>
            </a:r>
            <a:endParaRPr>
              <a:solidFill>
                <a:srgbClr val="0000FF"/>
              </a:solidFill>
            </a:endParaRPr>
          </a:p>
          <a:p>
            <a:pPr>
              <a:spcBef>
                <a:spcPts val="1300"/>
              </a:spcBef>
              <a:defRPr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endParaRPr>
              <a:solidFill>
                <a:srgbClr val="0000FF"/>
              </a:solidFill>
            </a:endParaRP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rPr i="0"/>
              <a:t>T(°F) = 1.8(-70.) + 32</a:t>
            </a:r>
          </a:p>
          <a:p>
            <a:pPr>
              <a:spcBef>
                <a:spcPts val="1300"/>
              </a:spcBef>
              <a:defRPr i="1" sz="5200">
                <a:effectLst>
                  <a:outerShdw sx="100000" sy="100000" kx="0" ky="0" algn="b" rotWithShape="0" blurRad="38100" dist="38100" dir="2700000">
                    <a:srgbClr val="DDDDDD"/>
                  </a:outerShdw>
                </a:effectLst>
                <a:latin typeface="Times New Roman"/>
                <a:ea typeface="Times New Roman"/>
                <a:cs typeface="Times New Roman"/>
                <a:sym typeface="Times New Roman"/>
              </a:defRPr>
            </a:pPr>
            <a:r>
              <a:rPr i="0"/>
              <a:t>T(°F) = </a:t>
            </a:r>
            <a:r>
              <a:rPr i="0">
                <a:solidFill>
                  <a:srgbClr val="0000FF"/>
                </a:solidFill>
              </a:rPr>
              <a:t>-94 °F             </a:t>
            </a:r>
            <a:r>
              <a:rPr sz="4400"/>
              <a:t>-94 exact</a:t>
            </a:r>
          </a:p>
        </p:txBody>
      </p:sp>
      <p:sp>
        <p:nvSpPr>
          <p:cNvPr id="295" name="Rectangle 3"/>
          <p:cNvSpPr/>
          <p:nvPr/>
        </p:nvSpPr>
        <p:spPr>
          <a:xfrm>
            <a:off x="3278980" y="1743074"/>
            <a:ext cx="16764001" cy="3962401"/>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
        <p:nvSpPr>
          <p:cNvPr id="296" name="Rectangle 4"/>
          <p:cNvSpPr/>
          <p:nvPr/>
        </p:nvSpPr>
        <p:spPr>
          <a:xfrm>
            <a:off x="3278980" y="6128556"/>
            <a:ext cx="16764001" cy="2605460"/>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
        <p:nvSpPr>
          <p:cNvPr id="297" name="Rectangle 4"/>
          <p:cNvSpPr/>
          <p:nvPr/>
        </p:nvSpPr>
        <p:spPr>
          <a:xfrm>
            <a:off x="3278980" y="9157096"/>
            <a:ext cx="16764001" cy="2605461"/>
          </a:xfrm>
          <a:prstGeom prst="rect">
            <a:avLst/>
          </a:prstGeom>
          <a:solidFill>
            <a:srgbClr val="FFFFFF"/>
          </a:solidFill>
          <a:ln w="12700">
            <a:miter lim="400000"/>
          </a:ln>
        </p:spPr>
        <p:txBody>
          <a:bodyPr tIns="91439" bIns="91439" anchor="ctr"/>
          <a:lstStyle/>
          <a:p>
            <a:pPr algn="ctr">
              <a:defRPr sz="32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500" fill="hold"/>
                                        <p:tgtEl>
                                          <p:spTgt spid="295"/>
                                        </p:tgtEl>
                                      </p:cBhvr>
                                    </p:animEffect>
                                    <p:set>
                                      <p:cBhvr>
                                        <p:cTn id="7" fill="hold">
                                          <p:stCondLst>
                                            <p:cond delay="499"/>
                                          </p:stCondLst>
                                        </p:cTn>
                                        <p:tgtEl>
                                          <p:spTgt spid="29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ID="10" grpId="2" fill="hold">
                                  <p:stCondLst>
                                    <p:cond delay="0"/>
                                  </p:stCondLst>
                                  <p:iterate type="el" backwards="0">
                                    <p:tmAbs val="0"/>
                                  </p:iterate>
                                  <p:childTnLst>
                                    <p:animEffect filter="fade" transition="out">
                                      <p:cBhvr>
                                        <p:cTn id="11" dur="500" fill="hold"/>
                                        <p:tgtEl>
                                          <p:spTgt spid="296"/>
                                        </p:tgtEl>
                                      </p:cBhvr>
                                    </p:animEffect>
                                    <p:set>
                                      <p:cBhvr>
                                        <p:cTn id="12" fill="hold">
                                          <p:stCondLst>
                                            <p:cond delay="499"/>
                                          </p:stCondLst>
                                        </p:cTn>
                                        <p:tgtEl>
                                          <p:spTgt spid="2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ID="10" grpId="3" fill="hold">
                                  <p:stCondLst>
                                    <p:cond delay="0"/>
                                  </p:stCondLst>
                                  <p:iterate type="el" backwards="0">
                                    <p:tmAbs val="0"/>
                                  </p:iterate>
                                  <p:childTnLst>
                                    <p:animEffect filter="fade" transition="out">
                                      <p:cBhvr>
                                        <p:cTn id="16" dur="500" fill="hold"/>
                                        <p:tgtEl>
                                          <p:spTgt spid="297"/>
                                        </p:tgtEl>
                                      </p:cBhvr>
                                    </p:animEffect>
                                    <p:set>
                                      <p:cBhvr>
                                        <p:cTn id="17"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2"/>
      <p:bldP build="whole" bldLvl="1" animBg="1" rev="0" advAuto="0" spid="295" grpId="1"/>
      <p:bldP build="whole" bldLvl="1" animBg="1" rev="0" advAuto="0" spid="297" grpId="3"/>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End of Chapter 1"/>
          <p:cNvSpPr txBox="1"/>
          <p:nvPr>
            <p:ph type="title"/>
          </p:nvPr>
        </p:nvSpPr>
        <p:spPr>
          <a:xfrm>
            <a:off x="73408" y="-1534551"/>
            <a:ext cx="18568974" cy="4751410"/>
          </a:xfrm>
          <a:prstGeom prst="rect">
            <a:avLst/>
          </a:prstGeom>
        </p:spPr>
        <p:txBody>
          <a:bodyPr/>
          <a:lstStyle>
            <a:lvl1pPr algn="l">
              <a:defRPr b="0" sz="10000"/>
            </a:lvl1pPr>
          </a:lstStyle>
          <a:p>
            <a:pPr>
              <a:defRPr>
                <a:effectLst/>
              </a:defRPr>
            </a:pPr>
            <a:r>
              <a:t>End of Chapter 1</a:t>
            </a:r>
          </a:p>
        </p:txBody>
      </p:sp>
      <p:pic>
        <p:nvPicPr>
          <p:cNvPr id="300" name="ST27-McGillU1-image-%C2%A9-iStock-Garsya.jpg" descr="ST27-McGillU1-image-%C2%A9-iStock-Garsya.jpg"/>
          <p:cNvPicPr>
            <a:picLocks noChangeAspect="1"/>
          </p:cNvPicPr>
          <p:nvPr/>
        </p:nvPicPr>
        <p:blipFill>
          <a:blip r:embed="rId2">
            <a:extLst/>
          </a:blip>
          <a:stretch>
            <a:fillRect/>
          </a:stretch>
        </p:blipFill>
        <p:spPr>
          <a:xfrm>
            <a:off x="-50418" y="2591802"/>
            <a:ext cx="24484836" cy="1377272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Text Box 2"/>
          <p:cNvSpPr txBox="1"/>
          <p:nvPr/>
        </p:nvSpPr>
        <p:spPr>
          <a:xfrm>
            <a:off x="611972" y="1692024"/>
            <a:ext cx="22243378" cy="7294881"/>
          </a:xfrm>
          <a:prstGeom prst="rect">
            <a:avLst/>
          </a:prstGeom>
          <a:ln w="3175">
            <a:miter lim="400000"/>
          </a:ln>
          <a:extLst>
            <a:ext uri="{C572A759-6A51-4108-AA02-DFA0A04FC94B}">
              <ma14:wrappingTextBoxFlag xmlns:ma14="http://schemas.microsoft.com/office/mac/drawingml/2011/main" val="1"/>
            </a:ext>
          </a:extLst>
        </p:spPr>
        <p:txBody>
          <a:bodyPr tIns="91439" bIns="91439">
            <a:spAutoFit/>
          </a:bodyPr>
          <a:lstStyle/>
          <a:p>
            <a:pPr>
              <a:spcBef>
                <a:spcPts val="700"/>
              </a:spcBef>
              <a:buSzPct val="100000"/>
              <a:buChar char="•"/>
              <a:defRPr b="1" sz="6400">
                <a:solidFill>
                  <a:srgbClr val="FC0128"/>
                </a:solidFill>
                <a:latin typeface="Tribune"/>
                <a:ea typeface="Tribune"/>
                <a:cs typeface="Tribune"/>
                <a:sym typeface="Tribune"/>
              </a:defRPr>
            </a:pPr>
            <a:r>
              <a:t>  Organic</a:t>
            </a:r>
            <a:r>
              <a:rPr>
                <a:solidFill>
                  <a:srgbClr val="000000"/>
                </a:solidFill>
              </a:rPr>
              <a:t> - carbon, nitrogen, oxygen</a:t>
            </a:r>
          </a:p>
          <a:p>
            <a:pPr>
              <a:spcBef>
                <a:spcPts val="700"/>
              </a:spcBef>
              <a:buSzPct val="100000"/>
              <a:buChar char="•"/>
              <a:defRPr b="1" sz="6400">
                <a:solidFill>
                  <a:srgbClr val="FC0128"/>
                </a:solidFill>
                <a:latin typeface="Tribune"/>
                <a:ea typeface="Tribune"/>
                <a:cs typeface="Tribune"/>
                <a:sym typeface="Tribune"/>
              </a:defRPr>
            </a:pPr>
            <a:r>
              <a:t>  Inorganic</a:t>
            </a:r>
            <a:r>
              <a:rPr>
                <a:solidFill>
                  <a:srgbClr val="000000"/>
                </a:solidFill>
              </a:rPr>
              <a:t> - metals, everything “non-carbon”</a:t>
            </a:r>
          </a:p>
          <a:p>
            <a:pPr>
              <a:spcBef>
                <a:spcPts val="700"/>
              </a:spcBef>
              <a:buSzPct val="100000"/>
              <a:buChar char="•"/>
              <a:defRPr b="1" sz="6400">
                <a:solidFill>
                  <a:srgbClr val="FC0128"/>
                </a:solidFill>
                <a:latin typeface="Tribune"/>
                <a:ea typeface="Tribune"/>
                <a:cs typeface="Tribune"/>
                <a:sym typeface="Tribune"/>
              </a:defRPr>
            </a:pPr>
            <a:r>
              <a:t>  Analytical</a:t>
            </a:r>
            <a:r>
              <a:rPr>
                <a:solidFill>
                  <a:srgbClr val="000000"/>
                </a:solidFill>
              </a:rPr>
              <a:t> - Spectroscopy, “how much”, “what kind”</a:t>
            </a:r>
          </a:p>
          <a:p>
            <a:pPr>
              <a:spcBef>
                <a:spcPts val="700"/>
              </a:spcBef>
              <a:buSzPct val="100000"/>
              <a:buChar char="•"/>
              <a:defRPr b="1" sz="6400">
                <a:solidFill>
                  <a:srgbClr val="FC0128"/>
                </a:solidFill>
                <a:latin typeface="Tribune"/>
                <a:ea typeface="Tribune"/>
                <a:cs typeface="Tribune"/>
                <a:sym typeface="Tribune"/>
              </a:defRPr>
            </a:pPr>
            <a:r>
              <a:t>  Physical</a:t>
            </a:r>
            <a:r>
              <a:rPr>
                <a:solidFill>
                  <a:srgbClr val="000000"/>
                </a:solidFill>
              </a:rPr>
              <a:t> - measurement, where physics meets chemistry</a:t>
            </a:r>
          </a:p>
          <a:p>
            <a:pPr>
              <a:spcBef>
                <a:spcPts val="700"/>
              </a:spcBef>
              <a:buSzPct val="100000"/>
              <a:buChar char="•"/>
              <a:defRPr b="1" sz="6400">
                <a:solidFill>
                  <a:srgbClr val="FC0128"/>
                </a:solidFill>
                <a:latin typeface="Tribune"/>
                <a:ea typeface="Tribune"/>
                <a:cs typeface="Tribune"/>
                <a:sym typeface="Tribune"/>
              </a:defRPr>
            </a:pPr>
            <a:r>
              <a:t>  Biochemical</a:t>
            </a:r>
            <a:r>
              <a:rPr>
                <a:solidFill>
                  <a:srgbClr val="000000"/>
                </a:solidFill>
              </a:rPr>
              <a:t> - the chemistry of life</a:t>
            </a:r>
            <a:endParaRPr>
              <a:solidFill>
                <a:srgbClr val="000000"/>
              </a:solidFill>
            </a:endParaRPr>
          </a:p>
          <a:p>
            <a:pPr>
              <a:spcBef>
                <a:spcPts val="700"/>
              </a:spcBef>
              <a:buSzPct val="100000"/>
              <a:buChar char="•"/>
              <a:defRPr b="1" sz="6400">
                <a:latin typeface="Tribune"/>
                <a:ea typeface="Tribune"/>
                <a:cs typeface="Tribune"/>
                <a:sym typeface="Tribune"/>
              </a:defRPr>
            </a:pPr>
            <a:r>
              <a:t>  </a:t>
            </a:r>
            <a:r>
              <a:rPr b="0"/>
              <a:t>also:</a:t>
            </a:r>
            <a:r>
              <a:t>  </a:t>
            </a:r>
            <a:r>
              <a:rPr>
                <a:solidFill>
                  <a:srgbClr val="0000FF"/>
                </a:solidFill>
              </a:rPr>
              <a:t>geochemistry</a:t>
            </a:r>
            <a:r>
              <a:t>, </a:t>
            </a:r>
            <a:r>
              <a:rPr>
                <a:solidFill>
                  <a:srgbClr val="0000FF"/>
                </a:solidFill>
              </a:rPr>
              <a:t>astrochemistry</a:t>
            </a:r>
            <a:r>
              <a:t>, </a:t>
            </a:r>
            <a:r>
              <a:rPr>
                <a:solidFill>
                  <a:srgbClr val="0000FF"/>
                </a:solidFill>
              </a:rPr>
              <a:t>radiochemistry</a:t>
            </a:r>
            <a:r>
              <a:t>, </a:t>
            </a:r>
            <a:r>
              <a:rPr>
                <a:solidFill>
                  <a:srgbClr val="0000FF"/>
                </a:solidFill>
              </a:rPr>
              <a:t>medicinal chemistry</a:t>
            </a:r>
            <a:r>
              <a:t>, etc.</a:t>
            </a:r>
          </a:p>
        </p:txBody>
      </p:sp>
      <p:sp>
        <p:nvSpPr>
          <p:cNvPr id="82" name="Rectangle 3"/>
          <p:cNvSpPr txBox="1"/>
          <p:nvPr>
            <p:ph type="title" idx="4294967295"/>
          </p:nvPr>
        </p:nvSpPr>
        <p:spPr>
          <a:xfrm>
            <a:off x="6316822" y="-316164"/>
            <a:ext cx="20881817" cy="2286001"/>
          </a:xfrm>
          <a:prstGeom prst="rect">
            <a:avLst/>
          </a:prstGeom>
        </p:spPr>
        <p:txBody>
          <a:bodyPr lIns="68580" tIns="68580" rIns="68580" bIns="68580"/>
          <a:lstStyle>
            <a:lvl1pPr>
              <a:defRPr b="1" sz="9800">
                <a:solidFill>
                  <a:srgbClr val="0433FF"/>
                </a:solidFill>
                <a:latin typeface="Tribune"/>
                <a:ea typeface="Tribune"/>
                <a:cs typeface="Tribune"/>
                <a:sym typeface="Tribune"/>
              </a:defRPr>
            </a:lvl1pPr>
          </a:lstStyle>
          <a:p>
            <a:pPr>
              <a:defRPr>
                <a:effectLst/>
              </a:defRPr>
            </a:pPr>
            <a:r>
              <a:t>The Branches of Chemistry</a:t>
            </a:r>
          </a:p>
        </p:txBody>
      </p:sp>
      <p:pic>
        <p:nvPicPr>
          <p:cNvPr id="83" name="Unknown-1.jpeg" descr="Unknown-1.jpeg"/>
          <p:cNvPicPr>
            <a:picLocks noChangeAspect="1"/>
          </p:cNvPicPr>
          <p:nvPr/>
        </p:nvPicPr>
        <p:blipFill>
          <a:blip r:embed="rId2">
            <a:extLst/>
          </a:blip>
          <a:stretch>
            <a:fillRect/>
          </a:stretch>
        </p:blipFill>
        <p:spPr>
          <a:xfrm>
            <a:off x="15501066" y="8789232"/>
            <a:ext cx="8707348" cy="487611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Metric System"/>
          <p:cNvSpPr txBox="1"/>
          <p:nvPr>
            <p:ph type="title"/>
          </p:nvPr>
        </p:nvSpPr>
        <p:spPr>
          <a:xfrm>
            <a:off x="13735405" y="165183"/>
            <a:ext cx="12344402" cy="1714501"/>
          </a:xfrm>
          <a:prstGeom prst="rect">
            <a:avLst/>
          </a:prstGeom>
        </p:spPr>
        <p:txBody>
          <a:bodyPr>
            <a:normAutofit fontScale="100000" lnSpcReduction="0"/>
          </a:bodyPr>
          <a:lstStyle/>
          <a:p>
            <a:pPr>
              <a:defRPr>
                <a:effectLst/>
              </a:defRPr>
            </a:pPr>
            <a:r>
              <a:t>Metric System</a:t>
            </a:r>
          </a:p>
        </p:txBody>
      </p:sp>
      <p:sp>
        <p:nvSpPr>
          <p:cNvPr id="86" name="Scientists use the metric system to record measurements (length, mass, volume, temperature, etc.)  The metric system uses prefixes which correspond to a power of ten:…"/>
          <p:cNvSpPr txBox="1"/>
          <p:nvPr>
            <p:ph type="body" idx="1"/>
          </p:nvPr>
        </p:nvSpPr>
        <p:spPr>
          <a:xfrm>
            <a:off x="981786" y="2691730"/>
            <a:ext cx="22420428" cy="13368563"/>
          </a:xfrm>
          <a:prstGeom prst="rect">
            <a:avLst/>
          </a:prstGeom>
        </p:spPr>
        <p:txBody>
          <a:bodyPr/>
          <a:lstStyle/>
          <a:p>
            <a:pPr marL="0" indent="0">
              <a:spcBef>
                <a:spcPts val="1000"/>
              </a:spcBef>
              <a:buSzTx/>
              <a:buNone/>
              <a:defRPr sz="4800">
                <a:effectLst/>
              </a:defRPr>
            </a:pPr>
            <a:r>
              <a:t>Scientists use the </a:t>
            </a:r>
            <a:r>
              <a:rPr>
                <a:solidFill>
                  <a:srgbClr val="FF2600"/>
                </a:solidFill>
              </a:rPr>
              <a:t>metric system</a:t>
            </a:r>
            <a:r>
              <a:t> to record measurements (length, mass, volume, temperature, etc.)  The metric system uses prefixes which correspond to a power of ten:</a:t>
            </a:r>
          </a:p>
          <a:p>
            <a:pPr marL="0" indent="0">
              <a:spcBef>
                <a:spcPts val="1000"/>
              </a:spcBef>
              <a:buSzTx/>
              <a:buNone/>
              <a:defRPr sz="4400">
                <a:effectLst/>
              </a:defRPr>
            </a:pPr>
          </a:p>
          <a:p>
            <a:pPr marL="685800" indent="-685800" algn="ctr">
              <a:spcBef>
                <a:spcPts val="1100"/>
              </a:spcBef>
              <a:buSzTx/>
              <a:buNone/>
              <a:defRPr sz="4400">
                <a:effectLst/>
              </a:defRPr>
            </a:pPr>
            <a:r>
              <a:t>	</a:t>
            </a:r>
            <a:r>
              <a:rPr b="1"/>
              <a:t>COMMON METRIC PREFIXES</a:t>
            </a:r>
          </a:p>
          <a:p>
            <a:pPr marL="685800" indent="-685800">
              <a:spcBef>
                <a:spcPts val="700"/>
              </a:spcBef>
              <a:buSzTx/>
              <a:buNone/>
              <a:defRPr sz="4400">
                <a:effectLst/>
              </a:defRPr>
            </a:pPr>
            <a:r>
              <a:t> </a:t>
            </a:r>
          </a:p>
          <a:p>
            <a:pPr marL="685800" indent="-685800">
              <a:spcBef>
                <a:spcPts val="700"/>
              </a:spcBef>
              <a:buSzTx/>
              <a:buNone/>
              <a:defRPr sz="4400" u="sng">
                <a:effectLst/>
              </a:defRPr>
            </a:pPr>
            <a:r>
              <a:t>PREFIX</a:t>
            </a:r>
            <a:r>
              <a:rPr u="none"/>
              <a:t>	</a:t>
            </a:r>
            <a:r>
              <a:t>ABBREV.          MEANING</a:t>
            </a:r>
            <a:r>
              <a:rPr u="none"/>
              <a:t>		</a:t>
            </a:r>
            <a:r>
              <a:t>NUMERICAL VALUE</a:t>
            </a:r>
          </a:p>
          <a:p>
            <a:pPr marL="685800" indent="-685800">
              <a:spcBef>
                <a:spcPts val="700"/>
              </a:spcBef>
              <a:buSzTx/>
              <a:buNone/>
              <a:defRPr sz="4400">
                <a:effectLst/>
              </a:defRPr>
            </a:pPr>
            <a:r>
              <a:t>mega-		M	               one million		1,000,000	(10</a:t>
            </a:r>
            <a:r>
              <a:rPr baseline="31272"/>
              <a:t>6</a:t>
            </a:r>
            <a:r>
              <a:t>)</a:t>
            </a:r>
          </a:p>
          <a:p>
            <a:pPr marL="685800" indent="-685800">
              <a:spcBef>
                <a:spcPts val="700"/>
              </a:spcBef>
              <a:buSzTx/>
              <a:buNone/>
              <a:defRPr sz="4400">
                <a:effectLst/>
              </a:defRPr>
            </a:pPr>
            <a:r>
              <a:t>kilo-		k	               one thousand		1,000		(10</a:t>
            </a:r>
            <a:r>
              <a:rPr baseline="31272"/>
              <a:t>3</a:t>
            </a:r>
            <a:r>
              <a:t>)</a:t>
            </a:r>
          </a:p>
          <a:p>
            <a:pPr marL="685800" indent="-685800">
              <a:spcBef>
                <a:spcPts val="700"/>
              </a:spcBef>
              <a:buSzTx/>
              <a:buNone/>
              <a:defRPr sz="4400">
                <a:effectLst/>
              </a:defRPr>
            </a:pPr>
            <a:r>
              <a:t>deci-		d	               one tenth		0.1		(10</a:t>
            </a:r>
            <a:r>
              <a:rPr baseline="31272"/>
              <a:t>-1</a:t>
            </a:r>
            <a:r>
              <a:t>)</a:t>
            </a:r>
          </a:p>
          <a:p>
            <a:pPr marL="685800" indent="-685800">
              <a:spcBef>
                <a:spcPts val="700"/>
              </a:spcBef>
              <a:buSzTx/>
              <a:buNone/>
              <a:defRPr sz="4400">
                <a:effectLst/>
              </a:defRPr>
            </a:pPr>
            <a:r>
              <a:t>centi-		c	               one hundredth		0.01	      	 (10</a:t>
            </a:r>
            <a:r>
              <a:rPr baseline="31272"/>
              <a:t>-2</a:t>
            </a:r>
            <a:r>
              <a:t>)</a:t>
            </a:r>
          </a:p>
          <a:p>
            <a:pPr marL="685800" indent="-685800">
              <a:spcBef>
                <a:spcPts val="700"/>
              </a:spcBef>
              <a:buSzTx/>
              <a:buNone/>
              <a:defRPr sz="4400">
                <a:effectLst/>
              </a:defRPr>
            </a:pPr>
            <a:r>
              <a:t>milli-		m	               one thousandth	0.001	 	(10</a:t>
            </a:r>
            <a:r>
              <a:rPr baseline="31272"/>
              <a:t>-3</a:t>
            </a:r>
            <a:r>
              <a:t>)</a:t>
            </a:r>
          </a:p>
          <a:p>
            <a:pPr marL="685800" indent="-685800">
              <a:spcBef>
                <a:spcPts val="700"/>
              </a:spcBef>
              <a:buSzTx/>
              <a:buNone/>
              <a:defRPr sz="4400">
                <a:effectLst/>
              </a:defRPr>
            </a:pPr>
            <a:r>
              <a:t>micro-		μ	               one millionth		0.000001	(10</a:t>
            </a:r>
            <a:r>
              <a:rPr baseline="31272"/>
              <a:t>-6</a:t>
            </a:r>
            <a:r>
              <a:t>)</a:t>
            </a:r>
          </a:p>
          <a:p>
            <a:pPr marL="685800" indent="-685800">
              <a:spcBef>
                <a:spcPts val="700"/>
              </a:spcBef>
              <a:buSzTx/>
              <a:buNone/>
              <a:defRPr sz="4400">
                <a:effectLst/>
              </a:defRPr>
            </a:pPr>
            <a:r>
              <a:t>nano-		n	               one billionth		0.000000001	(10</a:t>
            </a:r>
            <a:r>
              <a:rPr baseline="31272"/>
              <a:t>-9</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The same prefixes are used with different types of measurements.…"/>
          <p:cNvSpPr txBox="1"/>
          <p:nvPr>
            <p:ph type="body" idx="1"/>
          </p:nvPr>
        </p:nvSpPr>
        <p:spPr>
          <a:xfrm>
            <a:off x="-65178" y="2428121"/>
            <a:ext cx="20924790" cy="13316939"/>
          </a:xfrm>
          <a:prstGeom prst="rect">
            <a:avLst/>
          </a:prstGeom>
        </p:spPr>
        <p:txBody>
          <a:bodyPr/>
          <a:lstStyle/>
          <a:p>
            <a:pPr marL="0" indent="0">
              <a:spcBef>
                <a:spcPts val="1300"/>
              </a:spcBef>
              <a:buSzTx/>
              <a:buNone/>
              <a:defRPr sz="5400">
                <a:effectLst/>
              </a:defRPr>
            </a:pPr>
            <a:r>
              <a:t> The same prefixes are used with different types of measurements.</a:t>
            </a:r>
          </a:p>
          <a:p>
            <a:pPr marL="685800" indent="-685800">
              <a:spcBef>
                <a:spcPts val="1100"/>
              </a:spcBef>
              <a:buSzTx/>
              <a:buNone/>
              <a:defRPr sz="5400">
                <a:effectLst/>
              </a:defRPr>
            </a:pPr>
            <a:r>
              <a:t> </a:t>
            </a:r>
          </a:p>
          <a:p>
            <a:pPr marL="685800" indent="-685800">
              <a:spcBef>
                <a:spcPts val="900"/>
              </a:spcBef>
              <a:buSzTx/>
              <a:buNone/>
              <a:defRPr b="1" sz="5400">
                <a:effectLst/>
              </a:defRPr>
            </a:pPr>
            <a:r>
              <a:t>     Length	          Mass	            	Volume		    Time</a:t>
            </a:r>
          </a:p>
          <a:p>
            <a:pPr marL="685800" indent="-685800">
              <a:spcBef>
                <a:spcPts val="900"/>
              </a:spcBef>
              <a:buSzTx/>
              <a:buNone/>
              <a:defRPr b="1" sz="5400">
                <a:effectLst/>
              </a:defRPr>
            </a:pPr>
            <a:r>
              <a:t>  </a:t>
            </a:r>
            <a:r>
              <a:rPr u="sng"/>
              <a:t>(meter, m)</a:t>
            </a:r>
            <a:r>
              <a:t>	       </a:t>
            </a:r>
            <a:r>
              <a:rPr u="sng"/>
              <a:t>(gram, g)</a:t>
            </a:r>
            <a:r>
              <a:t>	            </a:t>
            </a:r>
            <a:r>
              <a:rPr u="sng"/>
              <a:t>(liter, L)</a:t>
            </a:r>
            <a:r>
              <a:t>		</a:t>
            </a:r>
            <a:r>
              <a:rPr u="sng"/>
              <a:t>(second, s)</a:t>
            </a:r>
          </a:p>
          <a:p>
            <a:pPr marL="685800" indent="-685800">
              <a:spcBef>
                <a:spcPts val="900"/>
              </a:spcBef>
              <a:buSzTx/>
              <a:buNone/>
              <a:defRPr sz="5400">
                <a:effectLst/>
              </a:defRPr>
            </a:pPr>
            <a:r>
              <a:t>  megameter	       megagram	            megaliter		megasecond</a:t>
            </a:r>
          </a:p>
          <a:p>
            <a:pPr marL="685800" indent="-685800">
              <a:spcBef>
                <a:spcPts val="900"/>
              </a:spcBef>
              <a:buSzTx/>
              <a:buNone/>
              <a:defRPr sz="5400">
                <a:effectLst/>
              </a:defRPr>
            </a:pPr>
            <a:r>
              <a:t>  kilometer	       kilogram	            kiloliter		kilosecond</a:t>
            </a:r>
          </a:p>
          <a:p>
            <a:pPr marL="685800" indent="-685800">
              <a:spcBef>
                <a:spcPts val="900"/>
              </a:spcBef>
              <a:buSzTx/>
              <a:buNone/>
              <a:defRPr sz="5400">
                <a:effectLst/>
              </a:defRPr>
            </a:pPr>
            <a:r>
              <a:t>  decimeter	       decigram	            deciliter		decisecond</a:t>
            </a:r>
          </a:p>
          <a:p>
            <a:pPr marL="685800" indent="-685800">
              <a:spcBef>
                <a:spcPts val="900"/>
              </a:spcBef>
              <a:buSzTx/>
              <a:buNone/>
              <a:defRPr sz="5400">
                <a:effectLst/>
              </a:defRPr>
            </a:pPr>
            <a:r>
              <a:t>  centimeter	       centigram	            centiliter		centisecond</a:t>
            </a:r>
          </a:p>
          <a:p>
            <a:pPr marL="685800" indent="-685800">
              <a:spcBef>
                <a:spcPts val="900"/>
              </a:spcBef>
              <a:buSzTx/>
              <a:buNone/>
              <a:defRPr sz="5400">
                <a:effectLst/>
              </a:defRPr>
            </a:pPr>
            <a:r>
              <a:t>  millimeter	       milligram	            milliliter		millisecond</a:t>
            </a:r>
          </a:p>
          <a:p>
            <a:pPr marL="685800" indent="-685800">
              <a:spcBef>
                <a:spcPts val="900"/>
              </a:spcBef>
              <a:buSzTx/>
              <a:buNone/>
              <a:defRPr sz="5400">
                <a:effectLst/>
              </a:defRPr>
            </a:pPr>
            <a:r>
              <a:t>  micrometer	       microgram	            microliter		microsecond</a:t>
            </a:r>
          </a:p>
          <a:p>
            <a:pPr marL="685800" indent="-685800">
              <a:spcBef>
                <a:spcPts val="900"/>
              </a:spcBef>
              <a:buSzTx/>
              <a:buNone/>
              <a:defRPr sz="5400">
                <a:effectLst/>
              </a:defRPr>
            </a:pPr>
            <a:r>
              <a:t>  nanometer	       nanogram	            nanoliter		nanosecond</a:t>
            </a:r>
          </a:p>
        </p:txBody>
      </p:sp>
      <p:sp>
        <p:nvSpPr>
          <p:cNvPr id="89" name="Metric System"/>
          <p:cNvSpPr txBox="1"/>
          <p:nvPr>
            <p:ph type="title"/>
          </p:nvPr>
        </p:nvSpPr>
        <p:spPr>
          <a:xfrm>
            <a:off x="-2012596" y="272130"/>
            <a:ext cx="12344403" cy="1714501"/>
          </a:xfrm>
          <a:prstGeom prst="rect">
            <a:avLst/>
          </a:prstGeom>
        </p:spPr>
        <p:txBody>
          <a:bodyPr>
            <a:normAutofit fontScale="100000" lnSpcReduction="0"/>
          </a:bodyPr>
          <a:lstStyle/>
          <a:p>
            <a:pPr>
              <a:defRPr>
                <a:effectLst/>
              </a:defRPr>
            </a:pPr>
            <a:r>
              <a:t>Metric System</a:t>
            </a:r>
          </a:p>
        </p:txBody>
      </p:sp>
      <p:pic>
        <p:nvPicPr>
          <p:cNvPr id="90" name="71SoDR3cDuL._AC_SX425_.jpg" descr="71SoDR3cDuL._AC_SX425_.jpg"/>
          <p:cNvPicPr>
            <a:picLocks noChangeAspect="1"/>
          </p:cNvPicPr>
          <p:nvPr/>
        </p:nvPicPr>
        <p:blipFill>
          <a:blip r:embed="rId2">
            <a:extLst/>
          </a:blip>
          <a:stretch>
            <a:fillRect/>
          </a:stretch>
        </p:blipFill>
        <p:spPr>
          <a:xfrm>
            <a:off x="19685035" y="-69474"/>
            <a:ext cx="4775448" cy="6224937"/>
          </a:xfrm>
          <a:prstGeom prst="rect">
            <a:avLst/>
          </a:prstGeom>
          <a:ln w="12700">
            <a:miter lim="400000"/>
          </a:ln>
        </p:spPr>
      </p:pic>
      <p:sp>
        <p:nvSpPr>
          <p:cNvPr id="91" name="...and many more!"/>
          <p:cNvSpPr txBox="1"/>
          <p:nvPr/>
        </p:nvSpPr>
        <p:spPr>
          <a:xfrm>
            <a:off x="19624020" y="12840586"/>
            <a:ext cx="4653276" cy="753880"/>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sz="4400"/>
            </a:lvl1pPr>
          </a:lstStyle>
          <a:p>
            <a:pPr/>
            <a:r>
              <a:t>...and many more!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Relationships can be obtained from prefix meanings; just replace the prefix with its numerical equivalent…"/>
          <p:cNvSpPr txBox="1"/>
          <p:nvPr>
            <p:ph type="body" idx="1"/>
          </p:nvPr>
        </p:nvSpPr>
        <p:spPr>
          <a:xfrm>
            <a:off x="1260784" y="1675313"/>
            <a:ext cx="18856835" cy="12194681"/>
          </a:xfrm>
          <a:prstGeom prst="rect">
            <a:avLst/>
          </a:prstGeom>
        </p:spPr>
        <p:txBody>
          <a:bodyPr/>
          <a:lstStyle/>
          <a:p>
            <a:pPr marL="0" indent="0">
              <a:spcBef>
                <a:spcPts val="1100"/>
              </a:spcBef>
              <a:buSzTx/>
              <a:buNone/>
              <a:defRPr sz="5000">
                <a:effectLst/>
              </a:defRPr>
            </a:pPr>
            <a:r>
              <a:rPr>
                <a:solidFill>
                  <a:srgbClr val="FF2600"/>
                </a:solidFill>
              </a:rPr>
              <a:t>Relationships</a:t>
            </a:r>
            <a:r>
              <a:t> can be obtained from prefix meanings; just replace the prefix with its numerical equivalent</a:t>
            </a:r>
          </a:p>
          <a:p>
            <a:pPr marL="685800" indent="-685800">
              <a:spcBef>
                <a:spcPts val="900"/>
              </a:spcBef>
              <a:buSzTx/>
              <a:buNone/>
              <a:defRPr sz="5000">
                <a:effectLst/>
              </a:defRPr>
            </a:pPr>
            <a:r>
              <a:t> </a:t>
            </a:r>
          </a:p>
          <a:p>
            <a:pPr marL="685800" indent="-685800">
              <a:spcBef>
                <a:spcPts val="800"/>
              </a:spcBef>
              <a:buSzTx/>
              <a:buNone/>
              <a:defRPr sz="5000">
                <a:effectLst/>
              </a:defRPr>
            </a:pPr>
            <a:r>
              <a:t>1 </a:t>
            </a:r>
            <a:r>
              <a:rPr b="1">
                <a:latin typeface="Arial"/>
                <a:ea typeface="Arial"/>
                <a:cs typeface="Arial"/>
                <a:sym typeface="Arial"/>
              </a:rPr>
              <a:t>kilo</a:t>
            </a:r>
            <a:r>
              <a:t>meter       =   </a:t>
            </a:r>
            <a:r>
              <a:rPr b="1">
                <a:latin typeface="Arial"/>
                <a:ea typeface="Arial"/>
                <a:cs typeface="Arial"/>
                <a:sym typeface="Arial"/>
              </a:rPr>
              <a:t>1000</a:t>
            </a:r>
            <a:r>
              <a:t>  meters   </a:t>
            </a:r>
            <a:r>
              <a:rPr>
                <a:latin typeface="Tribune Italic"/>
                <a:ea typeface="Tribune Italic"/>
                <a:cs typeface="Tribune Italic"/>
                <a:sym typeface="Tribune Italic"/>
              </a:rPr>
              <a:t>(kilo = 10</a:t>
            </a:r>
            <a:r>
              <a:rPr baseline="31999">
                <a:latin typeface="Tribune Italic"/>
                <a:ea typeface="Tribune Italic"/>
                <a:cs typeface="Tribune Italic"/>
                <a:sym typeface="Tribune Italic"/>
              </a:rPr>
              <a:t>3</a:t>
            </a:r>
            <a:r>
              <a:rPr>
                <a:latin typeface="Tribune Italic"/>
                <a:ea typeface="Tribune Italic"/>
                <a:cs typeface="Tribune Italic"/>
                <a:sym typeface="Tribune Italic"/>
              </a:rPr>
              <a:t> or 1000)</a:t>
            </a:r>
          </a:p>
          <a:p>
            <a:pPr marL="685800" indent="-685800">
              <a:spcBef>
                <a:spcPts val="800"/>
              </a:spcBef>
              <a:buSzTx/>
              <a:buNone/>
              <a:defRPr sz="5000">
                <a:effectLst/>
              </a:defRPr>
            </a:pPr>
            <a:r>
              <a:t>1 </a:t>
            </a:r>
            <a:r>
              <a:rPr b="1">
                <a:latin typeface="Arial"/>
                <a:ea typeface="Arial"/>
                <a:cs typeface="Arial"/>
                <a:sym typeface="Arial"/>
              </a:rPr>
              <a:t>deci</a:t>
            </a:r>
            <a:r>
              <a:t>meter      =   </a:t>
            </a:r>
            <a:r>
              <a:rPr b="1">
                <a:latin typeface="Arial"/>
                <a:ea typeface="Arial"/>
                <a:cs typeface="Arial"/>
                <a:sym typeface="Arial"/>
              </a:rPr>
              <a:t>0.1</a:t>
            </a:r>
            <a:r>
              <a:t>     meters   </a:t>
            </a:r>
            <a:r>
              <a:rPr>
                <a:latin typeface="Tribune Italic"/>
                <a:ea typeface="Tribune Italic"/>
                <a:cs typeface="Tribune Italic"/>
                <a:sym typeface="Tribune Italic"/>
              </a:rPr>
              <a:t>(deci = 10</a:t>
            </a:r>
            <a:r>
              <a:rPr baseline="31999">
                <a:latin typeface="Tribune Italic"/>
                <a:ea typeface="Tribune Italic"/>
                <a:cs typeface="Tribune Italic"/>
                <a:sym typeface="Tribune Italic"/>
              </a:rPr>
              <a:t>-1</a:t>
            </a:r>
            <a:r>
              <a:rPr>
                <a:latin typeface="Tribune Italic"/>
                <a:ea typeface="Tribune Italic"/>
                <a:cs typeface="Tribune Italic"/>
                <a:sym typeface="Tribune Italic"/>
              </a:rPr>
              <a:t> or 0.1)</a:t>
            </a:r>
          </a:p>
          <a:p>
            <a:pPr marL="685800" indent="-685800">
              <a:spcBef>
                <a:spcPts val="800"/>
              </a:spcBef>
              <a:buSzTx/>
              <a:buNone/>
              <a:defRPr sz="5000">
                <a:effectLst/>
              </a:defRPr>
            </a:pPr>
            <a:r>
              <a:t>1 </a:t>
            </a:r>
            <a:r>
              <a:rPr b="1">
                <a:latin typeface="Arial"/>
                <a:ea typeface="Arial"/>
                <a:cs typeface="Arial"/>
                <a:sym typeface="Arial"/>
              </a:rPr>
              <a:t>centi</a:t>
            </a:r>
            <a:r>
              <a:t>meter     =   </a:t>
            </a:r>
            <a:r>
              <a:rPr b="1">
                <a:latin typeface="Arial"/>
                <a:ea typeface="Arial"/>
                <a:cs typeface="Arial"/>
                <a:sym typeface="Arial"/>
              </a:rPr>
              <a:t>0.01</a:t>
            </a:r>
            <a:r>
              <a:t>   meters  (</a:t>
            </a:r>
            <a:r>
              <a:rPr>
                <a:latin typeface="Tribune Italic"/>
                <a:ea typeface="Tribune Italic"/>
                <a:cs typeface="Tribune Italic"/>
                <a:sym typeface="Tribune Italic"/>
              </a:rPr>
              <a:t>centi = 10</a:t>
            </a:r>
            <a:r>
              <a:rPr baseline="31999">
                <a:latin typeface="Tribune Italic"/>
                <a:ea typeface="Tribune Italic"/>
                <a:cs typeface="Tribune Italic"/>
                <a:sym typeface="Tribune Italic"/>
              </a:rPr>
              <a:t>-2</a:t>
            </a:r>
            <a:r>
              <a:rPr>
                <a:latin typeface="Tribune Italic"/>
                <a:ea typeface="Tribune Italic"/>
                <a:cs typeface="Tribune Italic"/>
                <a:sym typeface="Tribune Italic"/>
              </a:rPr>
              <a:t> or 0.01 - note that this is equivalent to saying</a:t>
            </a:r>
            <a:r>
              <a:t> </a:t>
            </a:r>
            <a:r>
              <a:rPr b="1"/>
              <a:t>100 cm = 1 meter</a:t>
            </a:r>
            <a:r>
              <a:t>)</a:t>
            </a:r>
          </a:p>
          <a:p>
            <a:pPr marL="685800" indent="-685800">
              <a:spcBef>
                <a:spcPts val="800"/>
              </a:spcBef>
              <a:buSzTx/>
              <a:buNone/>
              <a:defRPr sz="5000">
                <a:effectLst/>
              </a:defRPr>
            </a:pPr>
            <a:r>
              <a:t>1 </a:t>
            </a:r>
            <a:r>
              <a:rPr b="1">
                <a:latin typeface="Arial"/>
                <a:ea typeface="Arial"/>
                <a:cs typeface="Arial"/>
                <a:sym typeface="Arial"/>
              </a:rPr>
              <a:t>milli</a:t>
            </a:r>
            <a:r>
              <a:t>meter      =   </a:t>
            </a:r>
            <a:r>
              <a:rPr b="1">
                <a:latin typeface="Arial"/>
                <a:ea typeface="Arial"/>
                <a:cs typeface="Arial"/>
                <a:sym typeface="Arial"/>
              </a:rPr>
              <a:t>0.001</a:t>
            </a:r>
            <a:r>
              <a:t>  meters (</a:t>
            </a:r>
            <a:r>
              <a:rPr>
                <a:latin typeface="Tribune Italic"/>
                <a:ea typeface="Tribune Italic"/>
                <a:cs typeface="Tribune Italic"/>
                <a:sym typeface="Tribune Italic"/>
              </a:rPr>
              <a:t>milli = 10</a:t>
            </a:r>
            <a:r>
              <a:rPr baseline="31999">
                <a:latin typeface="Tribune Italic"/>
                <a:ea typeface="Tribune Italic"/>
                <a:cs typeface="Tribune Italic"/>
                <a:sym typeface="Tribune Italic"/>
              </a:rPr>
              <a:t>-3</a:t>
            </a:r>
            <a:r>
              <a:rPr>
                <a:latin typeface="Tribune Italic"/>
                <a:ea typeface="Tribune Italic"/>
                <a:cs typeface="Tribune Italic"/>
                <a:sym typeface="Tribune Italic"/>
              </a:rPr>
              <a:t> or 0.001 - equivalent to</a:t>
            </a:r>
            <a:r>
              <a:t> </a:t>
            </a:r>
            <a:r>
              <a:rPr b="1"/>
              <a:t>1000 mm = 1 meter</a:t>
            </a:r>
            <a:r>
              <a:t>)</a:t>
            </a:r>
          </a:p>
          <a:p>
            <a:pPr marL="685800" indent="-685800">
              <a:spcBef>
                <a:spcPts val="800"/>
              </a:spcBef>
              <a:buSzTx/>
              <a:buNone/>
              <a:defRPr sz="5000">
                <a:effectLst/>
              </a:defRPr>
            </a:pPr>
            <a:r>
              <a:t>1 </a:t>
            </a:r>
            <a:r>
              <a:rPr b="1">
                <a:latin typeface="Arial"/>
                <a:ea typeface="Arial"/>
                <a:cs typeface="Arial"/>
                <a:sym typeface="Arial"/>
              </a:rPr>
              <a:t>milli</a:t>
            </a:r>
            <a:r>
              <a:t>gram       =   </a:t>
            </a:r>
            <a:r>
              <a:rPr b="1">
                <a:latin typeface="Arial"/>
                <a:ea typeface="Arial"/>
                <a:cs typeface="Arial"/>
                <a:sym typeface="Arial"/>
              </a:rPr>
              <a:t>0.001</a:t>
            </a:r>
            <a:r>
              <a:t>  grams (</a:t>
            </a:r>
            <a:r>
              <a:rPr>
                <a:latin typeface="Tribune Italic"/>
                <a:ea typeface="Tribune Italic"/>
                <a:cs typeface="Tribune Italic"/>
                <a:sym typeface="Tribune Italic"/>
              </a:rPr>
              <a:t>or </a:t>
            </a:r>
            <a:r>
              <a:rPr b="1"/>
              <a:t>1000 mg = 1 g</a:t>
            </a:r>
            <a:r>
              <a:t>)</a:t>
            </a:r>
          </a:p>
          <a:p>
            <a:pPr marL="685800" indent="-685800">
              <a:spcBef>
                <a:spcPts val="800"/>
              </a:spcBef>
              <a:buSzTx/>
              <a:buNone/>
              <a:defRPr sz="5000">
                <a:effectLst/>
              </a:defRPr>
            </a:pPr>
            <a:r>
              <a:t>1 </a:t>
            </a:r>
            <a:r>
              <a:rPr b="1">
                <a:latin typeface="Arial"/>
                <a:ea typeface="Arial"/>
                <a:cs typeface="Arial"/>
                <a:sym typeface="Arial"/>
              </a:rPr>
              <a:t>milli</a:t>
            </a:r>
            <a:r>
              <a:t>liter          =  </a:t>
            </a:r>
            <a:r>
              <a:rPr b="1">
                <a:latin typeface="Arial"/>
                <a:ea typeface="Arial"/>
                <a:cs typeface="Arial"/>
                <a:sym typeface="Arial"/>
              </a:rPr>
              <a:t>0.001</a:t>
            </a:r>
            <a:r>
              <a:t>  liters = 1 cm</a:t>
            </a:r>
            <a:r>
              <a:rPr baseline="31279"/>
              <a:t>3 </a:t>
            </a:r>
            <a:r>
              <a:t>= 1 cc</a:t>
            </a:r>
          </a:p>
          <a:p>
            <a:pPr marL="685800" indent="-685800">
              <a:spcBef>
                <a:spcPts val="800"/>
              </a:spcBef>
              <a:buSzTx/>
              <a:buNone/>
              <a:defRPr sz="5000">
                <a:effectLst/>
              </a:defRPr>
            </a:pPr>
            <a:r>
              <a:t>1 </a:t>
            </a:r>
            <a:r>
              <a:rPr b="1">
                <a:latin typeface="Arial"/>
                <a:ea typeface="Arial"/>
                <a:cs typeface="Arial"/>
                <a:sym typeface="Arial"/>
              </a:rPr>
              <a:t>micro</a:t>
            </a:r>
            <a:r>
              <a:t>gram       =   </a:t>
            </a:r>
            <a:r>
              <a:rPr b="1">
                <a:latin typeface="Arial"/>
                <a:ea typeface="Arial"/>
                <a:cs typeface="Arial"/>
                <a:sym typeface="Arial"/>
              </a:rPr>
              <a:t>0.000001</a:t>
            </a:r>
            <a:r>
              <a:t>  grams (</a:t>
            </a:r>
            <a:r>
              <a:rPr>
                <a:latin typeface="Tribune Italic"/>
                <a:ea typeface="Tribune Italic"/>
                <a:cs typeface="Tribune Italic"/>
                <a:sym typeface="Tribune Italic"/>
              </a:rPr>
              <a:t>or </a:t>
            </a:r>
            <a:r>
              <a:rPr b="1"/>
              <a:t>1,000,000 𝝻g = 1 g</a:t>
            </a:r>
            <a:r>
              <a:t>) </a:t>
            </a:r>
            <a:r>
              <a:rPr>
                <a:latin typeface="Tribune Italic"/>
                <a:ea typeface="Tribune Italic"/>
                <a:cs typeface="Tribune Italic"/>
                <a:sym typeface="Tribune Italic"/>
              </a:rPr>
              <a:t>(micro = 10</a:t>
            </a:r>
            <a:r>
              <a:rPr baseline="31999">
                <a:latin typeface="Tribune Italic"/>
                <a:ea typeface="Tribune Italic"/>
                <a:cs typeface="Tribune Italic"/>
                <a:sym typeface="Tribune Italic"/>
              </a:rPr>
              <a:t>-6</a:t>
            </a:r>
            <a:r>
              <a:rPr>
                <a:latin typeface="Tribune Italic"/>
                <a:ea typeface="Tribune Italic"/>
                <a:cs typeface="Tribune Italic"/>
                <a:sym typeface="Tribune Italic"/>
              </a:rPr>
              <a:t> or 0.000001)</a:t>
            </a:r>
          </a:p>
          <a:p>
            <a:pPr marL="685800" indent="-685800">
              <a:spcBef>
                <a:spcPts val="800"/>
              </a:spcBef>
              <a:buSzTx/>
              <a:buNone/>
              <a:defRPr sz="5000">
                <a:effectLst/>
              </a:defRPr>
            </a:pPr>
            <a:r>
              <a:t>1 </a:t>
            </a:r>
            <a:r>
              <a:rPr b="1">
                <a:latin typeface="Arial"/>
                <a:ea typeface="Arial"/>
                <a:cs typeface="Arial"/>
                <a:sym typeface="Arial"/>
              </a:rPr>
              <a:t>nano</a:t>
            </a:r>
            <a:r>
              <a:t>gram       =   </a:t>
            </a:r>
            <a:r>
              <a:rPr b="1">
                <a:latin typeface="Arial"/>
                <a:ea typeface="Arial"/>
                <a:cs typeface="Arial"/>
                <a:sym typeface="Arial"/>
              </a:rPr>
              <a:t>0.000000001</a:t>
            </a:r>
            <a:r>
              <a:t>  grams (</a:t>
            </a:r>
            <a:r>
              <a:rPr>
                <a:latin typeface="Tribune Italic"/>
                <a:ea typeface="Tribune Italic"/>
                <a:cs typeface="Tribune Italic"/>
                <a:sym typeface="Tribune Italic"/>
              </a:rPr>
              <a:t>or </a:t>
            </a:r>
            <a:r>
              <a:rPr b="1"/>
              <a:t>1,000,000,000 ng = 1 g</a:t>
            </a:r>
            <a:r>
              <a:t>) </a:t>
            </a:r>
            <a:r>
              <a:rPr>
                <a:latin typeface="Tribune Italic"/>
                <a:ea typeface="Tribune Italic"/>
                <a:cs typeface="Tribune Italic"/>
                <a:sym typeface="Tribune Italic"/>
              </a:rPr>
              <a:t>(nano = 10</a:t>
            </a:r>
            <a:r>
              <a:rPr baseline="31999">
                <a:latin typeface="Tribune Italic"/>
                <a:ea typeface="Tribune Italic"/>
                <a:cs typeface="Tribune Italic"/>
                <a:sym typeface="Tribune Italic"/>
              </a:rPr>
              <a:t>-9</a:t>
            </a:r>
            <a:r>
              <a:rPr>
                <a:latin typeface="Tribune Italic"/>
                <a:ea typeface="Tribune Italic"/>
                <a:cs typeface="Tribune Italic"/>
                <a:sym typeface="Tribune Italic"/>
              </a:rPr>
              <a:t> or 0.000000001)</a:t>
            </a:r>
          </a:p>
        </p:txBody>
      </p:sp>
      <p:sp>
        <p:nvSpPr>
          <p:cNvPr id="94" name="Metric System"/>
          <p:cNvSpPr txBox="1"/>
          <p:nvPr>
            <p:ph type="title"/>
          </p:nvPr>
        </p:nvSpPr>
        <p:spPr>
          <a:xfrm>
            <a:off x="1115615" y="4762"/>
            <a:ext cx="12344402" cy="1714501"/>
          </a:xfrm>
          <a:prstGeom prst="rect">
            <a:avLst/>
          </a:prstGeom>
        </p:spPr>
        <p:txBody>
          <a:bodyPr>
            <a:normAutofit fontScale="100000" lnSpcReduction="0"/>
          </a:bodyPr>
          <a:lstStyle/>
          <a:p>
            <a:pPr>
              <a:defRPr>
                <a:effectLst/>
              </a:defRPr>
            </a:pPr>
            <a:r>
              <a:t>Metric System</a:t>
            </a:r>
          </a:p>
        </p:txBody>
      </p:sp>
      <p:sp>
        <p:nvSpPr>
          <p:cNvPr id="95" name="Rectangle"/>
          <p:cNvSpPr/>
          <p:nvPr/>
        </p:nvSpPr>
        <p:spPr>
          <a:xfrm>
            <a:off x="1049085" y="11010420"/>
            <a:ext cx="20291324" cy="3073838"/>
          </a:xfrm>
          <a:prstGeom prst="rect">
            <a:avLst/>
          </a:prstGeom>
          <a:solidFill>
            <a:srgbClr val="FFFFFF"/>
          </a:solidFill>
          <a:ln w="12700">
            <a:miter lim="400000"/>
          </a:ln>
        </p:spPr>
        <p:txBody>
          <a:bodyPr lIns="68580" tIns="68580" rIns="68580" bIns="68580"/>
          <a:lstStyle/>
          <a:p>
            <a:pPr/>
          </a:p>
        </p:txBody>
      </p:sp>
      <p:sp>
        <p:nvSpPr>
          <p:cNvPr id="96" name="Rectangle"/>
          <p:cNvSpPr/>
          <p:nvPr/>
        </p:nvSpPr>
        <p:spPr>
          <a:xfrm>
            <a:off x="781717" y="7584362"/>
            <a:ext cx="19717213" cy="3201030"/>
          </a:xfrm>
          <a:prstGeom prst="rect">
            <a:avLst/>
          </a:prstGeom>
          <a:solidFill>
            <a:srgbClr val="FFFFFF"/>
          </a:solidFill>
          <a:ln w="12700">
            <a:miter lim="400000"/>
          </a:ln>
        </p:spPr>
        <p:txBody>
          <a:bodyPr lIns="68580" tIns="68580" rIns="68580" bIns="68580"/>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9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2"/>
      <p:bldP build="whole" bldLvl="1" animBg="1" rev="0" advAuto="0" spid="9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QUANTITY         BRIDGE…"/>
          <p:cNvSpPr txBox="1"/>
          <p:nvPr>
            <p:ph type="body" sz="half" idx="1"/>
          </p:nvPr>
        </p:nvSpPr>
        <p:spPr>
          <a:xfrm>
            <a:off x="3689014" y="2455068"/>
            <a:ext cx="16759095" cy="7586999"/>
          </a:xfrm>
          <a:prstGeom prst="rect">
            <a:avLst/>
          </a:prstGeom>
        </p:spPr>
        <p:txBody>
          <a:bodyPr/>
          <a:lstStyle/>
          <a:p>
            <a:pPr marL="0" indent="2743200">
              <a:spcBef>
                <a:spcPts val="0"/>
              </a:spcBef>
              <a:buSzTx/>
              <a:buNone/>
              <a:defRPr b="1" sz="5400">
                <a:effectLst/>
              </a:defRPr>
            </a:pPr>
          </a:p>
          <a:p>
            <a:pPr marL="0" indent="2743200">
              <a:spcBef>
                <a:spcPts val="0"/>
              </a:spcBef>
              <a:buSzTx/>
              <a:buNone/>
              <a:defRPr sz="5400">
                <a:effectLst/>
              </a:defRPr>
            </a:pPr>
          </a:p>
          <a:p>
            <a:pPr marL="0" indent="2743200">
              <a:spcBef>
                <a:spcPts val="0"/>
              </a:spcBef>
              <a:buSzTx/>
              <a:buNone/>
              <a:defRPr sz="5400" u="sng">
                <a:effectLst/>
              </a:defRPr>
            </a:pPr>
            <a:r>
              <a:t>QUANTITY</a:t>
            </a:r>
            <a:r>
              <a:rPr u="none"/>
              <a:t>		       </a:t>
            </a:r>
            <a:r>
              <a:t>BRIDGE</a:t>
            </a:r>
          </a:p>
          <a:p>
            <a:pPr marL="0" indent="2743200">
              <a:spcBef>
                <a:spcPts val="0"/>
              </a:spcBef>
              <a:buSzTx/>
              <a:buNone/>
              <a:defRPr sz="5400">
                <a:effectLst/>
              </a:defRPr>
            </a:pPr>
            <a:r>
              <a:t>Length			2.54 cm  =  1.00 in   </a:t>
            </a:r>
          </a:p>
          <a:p>
            <a:pPr marL="0" indent="2743200">
              <a:spcBef>
                <a:spcPts val="0"/>
              </a:spcBef>
              <a:buSzTx/>
              <a:buNone/>
              <a:defRPr sz="5400">
                <a:effectLst/>
              </a:defRPr>
            </a:pPr>
            <a:r>
              <a:t>				1.61 km   =  1.00 mile</a:t>
            </a:r>
          </a:p>
          <a:p>
            <a:pPr marL="0" indent="2743200">
              <a:spcBef>
                <a:spcPts val="0"/>
              </a:spcBef>
              <a:buSzTx/>
              <a:buNone/>
              <a:defRPr sz="5400">
                <a:effectLst/>
              </a:defRPr>
            </a:pPr>
          </a:p>
          <a:p>
            <a:pPr marL="0" indent="2743200">
              <a:spcBef>
                <a:spcPts val="0"/>
              </a:spcBef>
              <a:buSzTx/>
              <a:buNone/>
              <a:defRPr sz="5400">
                <a:effectLst/>
              </a:defRPr>
            </a:pPr>
            <a:r>
              <a:t>Mass			454 g     =   1.00 lb</a:t>
            </a:r>
          </a:p>
          <a:p>
            <a:pPr marL="0" indent="2743200">
              <a:spcBef>
                <a:spcPts val="0"/>
              </a:spcBef>
              <a:buSzTx/>
              <a:buNone/>
              <a:defRPr sz="5400">
                <a:effectLst/>
              </a:defRPr>
            </a:pPr>
          </a:p>
          <a:p>
            <a:pPr marL="0" indent="2743200">
              <a:spcBef>
                <a:spcPts val="0"/>
              </a:spcBef>
              <a:buSzTx/>
              <a:buNone/>
              <a:defRPr sz="5400">
                <a:effectLst/>
              </a:defRPr>
            </a:pPr>
            <a:r>
              <a:t>Volume			1.00 L     =   1.06 qts</a:t>
            </a:r>
          </a:p>
        </p:txBody>
      </p:sp>
      <p:sp>
        <p:nvSpPr>
          <p:cNvPr id="99" name="Common “Bridges” Between English and Metric Systems"/>
          <p:cNvSpPr txBox="1"/>
          <p:nvPr/>
        </p:nvSpPr>
        <p:spPr>
          <a:xfrm>
            <a:off x="1854684" y="1947862"/>
            <a:ext cx="18078827" cy="2042161"/>
          </a:xfrm>
          <a:prstGeom prst="rect">
            <a:avLst/>
          </a:prstGeom>
          <a:ln w="3175">
            <a:miter lim="400000"/>
          </a:ln>
          <a:extLst>
            <a:ext uri="{C572A759-6A51-4108-AA02-DFA0A04FC94B}">
              <ma14:wrappingTextBoxFlag xmlns:ma14="http://schemas.microsoft.com/office/mac/drawingml/2011/main" val="1"/>
            </a:ext>
          </a:extLst>
        </p:spPr>
        <p:txBody>
          <a:bodyPr lIns="68580" tIns="68580" rIns="68580" bIns="68580">
            <a:spAutoFit/>
          </a:bodyPr>
          <a:lstStyle>
            <a:lvl1pPr algn="ctr">
              <a:defRPr sz="6400">
                <a:latin typeface="Tribune"/>
                <a:ea typeface="Tribune"/>
                <a:cs typeface="Tribune"/>
                <a:sym typeface="Tribune"/>
              </a:defRPr>
            </a:lvl1pPr>
          </a:lstStyle>
          <a:p>
            <a:pPr/>
            <a:r>
              <a:t>Common “Bridges” Between English and Metric Systems</a:t>
            </a:r>
          </a:p>
        </p:txBody>
      </p:sp>
      <p:sp>
        <p:nvSpPr>
          <p:cNvPr id="100" name="Metric System"/>
          <p:cNvSpPr txBox="1"/>
          <p:nvPr>
            <p:ph type="title"/>
          </p:nvPr>
        </p:nvSpPr>
        <p:spPr>
          <a:xfrm>
            <a:off x="-1397649" y="4762"/>
            <a:ext cx="12344403" cy="1714501"/>
          </a:xfrm>
          <a:prstGeom prst="rect">
            <a:avLst/>
          </a:prstGeom>
        </p:spPr>
        <p:txBody>
          <a:bodyPr>
            <a:normAutofit fontScale="100000" lnSpcReduction="0"/>
          </a:bodyPr>
          <a:lstStyle/>
          <a:p>
            <a:pPr>
              <a:defRPr>
                <a:effectLst/>
              </a:defRPr>
            </a:pPr>
            <a:r>
              <a:t>Metric System</a:t>
            </a:r>
          </a:p>
        </p:txBody>
      </p:sp>
      <p:sp>
        <p:nvSpPr>
          <p:cNvPr id="101" name="Try to use the metric system at all times!"/>
          <p:cNvSpPr txBox="1"/>
          <p:nvPr/>
        </p:nvSpPr>
        <p:spPr>
          <a:xfrm>
            <a:off x="492139" y="11633278"/>
            <a:ext cx="12370361" cy="902125"/>
          </a:xfrm>
          <a:prstGeom prst="rect">
            <a:avLst/>
          </a:prstGeom>
          <a:ln w="3175">
            <a:miter lim="400000"/>
          </a:ln>
          <a:extLst>
            <a:ext uri="{C572A759-6A51-4108-AA02-DFA0A04FC94B}">
              <ma14:wrappingTextBoxFlag xmlns:ma14="http://schemas.microsoft.com/office/mac/drawingml/2011/main" val="1"/>
            </a:ext>
          </a:extLst>
        </p:spPr>
        <p:txBody>
          <a:bodyPr wrap="none" lIns="68580" tIns="68580" rIns="68580" bIns="68580">
            <a:spAutoFit/>
          </a:bodyPr>
          <a:lstStyle>
            <a:lvl1pPr>
              <a:defRPr i="1" sz="5400"/>
            </a:lvl1pPr>
          </a:lstStyle>
          <a:p>
            <a:pPr/>
            <a:r>
              <a:t>Try to use the metric system at all times!</a:t>
            </a:r>
          </a:p>
        </p:txBody>
      </p:sp>
      <p:pic>
        <p:nvPicPr>
          <p:cNvPr id="102" name="images-1.jpeg" descr="images-1.jpeg"/>
          <p:cNvPicPr>
            <a:picLocks noChangeAspect="1"/>
          </p:cNvPicPr>
          <p:nvPr/>
        </p:nvPicPr>
        <p:blipFill>
          <a:blip r:embed="rId2">
            <a:extLst/>
          </a:blip>
          <a:stretch>
            <a:fillRect/>
          </a:stretch>
        </p:blipFill>
        <p:spPr>
          <a:xfrm>
            <a:off x="18473692" y="9585363"/>
            <a:ext cx="5958818" cy="41423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EAEAEA"/>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25400" dist="127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68580" tIns="68580" rIns="68580" bIns="68580"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25400" dist="127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68580" tIns="68580" rIns="68580" bIns="68580"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25400" dist="127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68580" tIns="68580" rIns="68580" bIns="68580"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25400" dist="127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68580" tIns="68580" rIns="68580" bIns="68580"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